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32"/>
  </p:notesMasterIdLst>
  <p:handoutMasterIdLst>
    <p:handoutMasterId r:id="rId33"/>
  </p:handoutMasterIdLst>
  <p:sldIdLst>
    <p:sldId id="367" r:id="rId5"/>
    <p:sldId id="365" r:id="rId6"/>
    <p:sldId id="390" r:id="rId7"/>
    <p:sldId id="417" r:id="rId8"/>
    <p:sldId id="420" r:id="rId9"/>
    <p:sldId id="418" r:id="rId10"/>
    <p:sldId id="419" r:id="rId11"/>
    <p:sldId id="421" r:id="rId12"/>
    <p:sldId id="416" r:id="rId13"/>
    <p:sldId id="391" r:id="rId14"/>
    <p:sldId id="392" r:id="rId15"/>
    <p:sldId id="393" r:id="rId16"/>
    <p:sldId id="395" r:id="rId17"/>
    <p:sldId id="394" r:id="rId18"/>
    <p:sldId id="396" r:id="rId19"/>
    <p:sldId id="398" r:id="rId20"/>
    <p:sldId id="422" r:id="rId21"/>
    <p:sldId id="397" r:id="rId22"/>
    <p:sldId id="400" r:id="rId23"/>
    <p:sldId id="423" r:id="rId24"/>
    <p:sldId id="401" r:id="rId25"/>
    <p:sldId id="424" r:id="rId26"/>
    <p:sldId id="402" r:id="rId27"/>
    <p:sldId id="412" r:id="rId28"/>
    <p:sldId id="413" r:id="rId29"/>
    <p:sldId id="415" r:id="rId30"/>
    <p:sldId id="414" r:id="rId31"/>
  </p:sldIdLst>
  <p:sldSz cx="9144000" cy="6858000" type="screen4x3"/>
  <p:notesSz cx="7023100" cy="93091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94">
          <p15:clr>
            <a:srgbClr val="A4A3A4"/>
          </p15:clr>
        </p15:guide>
        <p15:guide id="2" pos="174">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a:srgbClr val="008000"/>
    <a:srgbClr val="0099CC"/>
    <a:srgbClr val="0066CC"/>
    <a:srgbClr val="003399"/>
    <a:srgbClr val="336600"/>
    <a:srgbClr val="151C77"/>
    <a:srgbClr val="FFCC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80982" autoAdjust="0"/>
  </p:normalViewPr>
  <p:slideViewPr>
    <p:cSldViewPr snapToGrid="0" showGuides="1">
      <p:cViewPr varScale="1">
        <p:scale>
          <a:sx n="55" d="100"/>
          <a:sy n="55" d="100"/>
        </p:scale>
        <p:origin x="2034" y="78"/>
      </p:cViewPr>
      <p:guideLst>
        <p:guide orient="horz" pos="894"/>
        <p:guide pos="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50" d="100"/>
          <a:sy n="50" d="100"/>
        </p:scale>
        <p:origin x="-1182" y="288"/>
      </p:cViewPr>
      <p:guideLst>
        <p:guide orient="horz" pos="2932"/>
        <p:guide pos="2213"/>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44154" cy="461004"/>
          </a:xfrm>
          <a:prstGeom prst="rect">
            <a:avLst/>
          </a:prstGeom>
          <a:noFill/>
          <a:ln w="12700">
            <a:noFill/>
            <a:miter lim="800000"/>
            <a:headEnd/>
            <a:tailEnd/>
          </a:ln>
          <a:effectLst/>
        </p:spPr>
        <p:txBody>
          <a:bodyPr vert="horz" wrap="square" lIns="92787" tIns="46392" rIns="92787" bIns="46392" numCol="1" anchor="t"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82947" name="Rectangle 3"/>
          <p:cNvSpPr>
            <a:spLocks noGrp="1" noChangeArrowheads="1"/>
          </p:cNvSpPr>
          <p:nvPr>
            <p:ph type="dt" sz="quarter" idx="1"/>
          </p:nvPr>
        </p:nvSpPr>
        <p:spPr bwMode="auto">
          <a:xfrm>
            <a:off x="3980567" y="0"/>
            <a:ext cx="3042533" cy="461004"/>
          </a:xfrm>
          <a:prstGeom prst="rect">
            <a:avLst/>
          </a:prstGeom>
          <a:noFill/>
          <a:ln w="12700">
            <a:noFill/>
            <a:miter lim="800000"/>
            <a:headEnd/>
            <a:tailEnd/>
          </a:ln>
          <a:effectLst/>
        </p:spPr>
        <p:txBody>
          <a:bodyPr vert="horz" wrap="square" lIns="92787" tIns="46392" rIns="92787" bIns="46392"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a:p>
        </p:txBody>
      </p:sp>
      <p:sp>
        <p:nvSpPr>
          <p:cNvPr id="82948" name="Rectangle 4"/>
          <p:cNvSpPr>
            <a:spLocks noGrp="1" noChangeArrowheads="1"/>
          </p:cNvSpPr>
          <p:nvPr>
            <p:ph type="ftr" sz="quarter" idx="2"/>
          </p:nvPr>
        </p:nvSpPr>
        <p:spPr bwMode="auto">
          <a:xfrm>
            <a:off x="0" y="8835379"/>
            <a:ext cx="3044154" cy="461004"/>
          </a:xfrm>
          <a:prstGeom prst="rect">
            <a:avLst/>
          </a:prstGeom>
          <a:noFill/>
          <a:ln w="12700">
            <a:noFill/>
            <a:miter lim="800000"/>
            <a:headEnd/>
            <a:tailEnd/>
          </a:ln>
          <a:effectLst/>
        </p:spPr>
        <p:txBody>
          <a:bodyPr vert="horz" wrap="square" lIns="92787" tIns="46392" rIns="92787" bIns="46392" numCol="1" anchor="b"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82949" name="Rectangle 5"/>
          <p:cNvSpPr>
            <a:spLocks noGrp="1" noChangeArrowheads="1"/>
          </p:cNvSpPr>
          <p:nvPr>
            <p:ph type="sldNum" sz="quarter" idx="3"/>
          </p:nvPr>
        </p:nvSpPr>
        <p:spPr bwMode="auto">
          <a:xfrm>
            <a:off x="3980567" y="8835379"/>
            <a:ext cx="3042533" cy="461004"/>
          </a:xfrm>
          <a:prstGeom prst="rect">
            <a:avLst/>
          </a:prstGeom>
          <a:noFill/>
          <a:ln w="12700">
            <a:noFill/>
            <a:miter lim="800000"/>
            <a:headEnd/>
            <a:tailEnd/>
          </a:ln>
          <a:effectLst/>
        </p:spPr>
        <p:txBody>
          <a:bodyPr vert="horz" wrap="square" lIns="92787" tIns="46392" rIns="92787" bIns="46392" numCol="1" anchor="b" anchorCtr="0" compatLnSpc="1">
            <a:prstTxWarp prst="textNoShape">
              <a:avLst/>
            </a:prstTxWarp>
          </a:bodyPr>
          <a:lstStyle>
            <a:lvl1pPr algn="r" eaLnBrk="0" hangingPunct="0">
              <a:defRPr sz="1200">
                <a:latin typeface="Arial" pitchFamily="34" charset="0"/>
                <a:cs typeface="+mn-cs"/>
              </a:defRPr>
            </a:lvl1pPr>
          </a:lstStyle>
          <a:p>
            <a:pPr>
              <a:defRPr/>
            </a:pPr>
            <a:fld id="{28C1B392-E3E1-4AC6-82A2-36A5F3FC62C5}" type="slidenum">
              <a:rPr lang="en-US"/>
              <a:pPr>
                <a:defRPr/>
              </a:pPr>
              <a:t>‹#›</a:t>
            </a:fld>
            <a:endParaRPr lang="en-US"/>
          </a:p>
        </p:txBody>
      </p:sp>
    </p:spTree>
    <p:extLst>
      <p:ext uri="{BB962C8B-B14F-4D97-AF65-F5344CB8AC3E}">
        <p14:creationId xmlns:p14="http://schemas.microsoft.com/office/powerpoint/2010/main" val="692225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4154" cy="465773"/>
          </a:xfrm>
          <a:prstGeom prst="rect">
            <a:avLst/>
          </a:prstGeom>
          <a:noFill/>
          <a:ln w="9525">
            <a:noFill/>
            <a:miter lim="800000"/>
            <a:headEnd/>
            <a:tailEnd/>
          </a:ln>
          <a:effectLst/>
        </p:spPr>
        <p:txBody>
          <a:bodyPr vert="horz" wrap="square" lIns="92787" tIns="46392" rIns="92787" bIns="46392" numCol="1" anchor="t"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39939" name="Rectangle 3"/>
          <p:cNvSpPr>
            <a:spLocks noGrp="1" noChangeArrowheads="1"/>
          </p:cNvSpPr>
          <p:nvPr>
            <p:ph type="dt" idx="1"/>
          </p:nvPr>
        </p:nvSpPr>
        <p:spPr bwMode="auto">
          <a:xfrm>
            <a:off x="3980567" y="0"/>
            <a:ext cx="3042533" cy="465773"/>
          </a:xfrm>
          <a:prstGeom prst="rect">
            <a:avLst/>
          </a:prstGeom>
          <a:noFill/>
          <a:ln w="9525">
            <a:noFill/>
            <a:miter lim="800000"/>
            <a:headEnd/>
            <a:tailEnd/>
          </a:ln>
          <a:effectLst/>
        </p:spPr>
        <p:txBody>
          <a:bodyPr vert="horz" wrap="square" lIns="92787" tIns="46392" rIns="92787" bIns="46392"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6414" y="4422459"/>
            <a:ext cx="5150273" cy="4188778"/>
          </a:xfrm>
          <a:prstGeom prst="rect">
            <a:avLst/>
          </a:prstGeom>
          <a:noFill/>
          <a:ln w="9525">
            <a:noFill/>
            <a:miter lim="800000"/>
            <a:headEnd/>
            <a:tailEnd/>
          </a:ln>
          <a:effectLst/>
        </p:spPr>
        <p:txBody>
          <a:bodyPr vert="horz" wrap="square" lIns="92787" tIns="46392" rIns="92787" bIns="463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43328"/>
            <a:ext cx="3044154" cy="465772"/>
          </a:xfrm>
          <a:prstGeom prst="rect">
            <a:avLst/>
          </a:prstGeom>
          <a:noFill/>
          <a:ln w="9525">
            <a:noFill/>
            <a:miter lim="800000"/>
            <a:headEnd/>
            <a:tailEnd/>
          </a:ln>
          <a:effectLst/>
        </p:spPr>
        <p:txBody>
          <a:bodyPr vert="horz" wrap="square" lIns="92787" tIns="46392" rIns="92787" bIns="46392" numCol="1" anchor="b" anchorCtr="0" compatLnSpc="1">
            <a:prstTxWarp prst="textNoShape">
              <a:avLst/>
            </a:prstTxWarp>
          </a:bodyPr>
          <a:lstStyle>
            <a:lvl1pPr algn="l" eaLnBrk="0" hangingPunct="0">
              <a:defRPr sz="1200">
                <a:latin typeface="Arial" pitchFamily="34"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80567" y="8843328"/>
            <a:ext cx="3042533" cy="465772"/>
          </a:xfrm>
          <a:prstGeom prst="rect">
            <a:avLst/>
          </a:prstGeom>
          <a:noFill/>
          <a:ln w="9525">
            <a:noFill/>
            <a:miter lim="800000"/>
            <a:headEnd/>
            <a:tailEnd/>
          </a:ln>
          <a:effectLst/>
        </p:spPr>
        <p:txBody>
          <a:bodyPr vert="horz" wrap="square" lIns="92787" tIns="46392" rIns="92787" bIns="46392" numCol="1" anchor="b" anchorCtr="0" compatLnSpc="1">
            <a:prstTxWarp prst="textNoShape">
              <a:avLst/>
            </a:prstTxWarp>
          </a:bodyPr>
          <a:lstStyle>
            <a:lvl1pPr algn="r" eaLnBrk="0" hangingPunct="0">
              <a:defRPr sz="1200">
                <a:latin typeface="Arial" pitchFamily="34" charset="0"/>
                <a:cs typeface="+mn-cs"/>
              </a:defRPr>
            </a:lvl1pPr>
          </a:lstStyle>
          <a:p>
            <a:pPr>
              <a:defRPr/>
            </a:pPr>
            <a:fld id="{DBF0E5B5-E322-4AF6-ADBA-E6274A8DF51B}" type="slidenum">
              <a:rPr lang="en-US"/>
              <a:pPr>
                <a:defRPr/>
              </a:pPr>
              <a:t>‹#›</a:t>
            </a:fld>
            <a:endParaRPr lang="en-US"/>
          </a:p>
        </p:txBody>
      </p:sp>
    </p:spTree>
    <p:extLst>
      <p:ext uri="{BB962C8B-B14F-4D97-AF65-F5344CB8AC3E}">
        <p14:creationId xmlns:p14="http://schemas.microsoft.com/office/powerpoint/2010/main" val="67402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730">
              <a:defRPr sz="1400">
                <a:solidFill>
                  <a:schemeClr val="tx1"/>
                </a:solidFill>
                <a:latin typeface="Arial" charset="0"/>
              </a:defRPr>
            </a:lvl1pPr>
            <a:lvl2pPr marL="743173" indent="-285836" defTabSz="933730">
              <a:defRPr sz="1400">
                <a:solidFill>
                  <a:schemeClr val="tx1"/>
                </a:solidFill>
                <a:latin typeface="Arial" charset="0"/>
              </a:defRPr>
            </a:lvl2pPr>
            <a:lvl3pPr marL="1143343" indent="-228669" defTabSz="933730">
              <a:defRPr sz="1400">
                <a:solidFill>
                  <a:schemeClr val="tx1"/>
                </a:solidFill>
                <a:latin typeface="Arial" charset="0"/>
              </a:defRPr>
            </a:lvl3pPr>
            <a:lvl4pPr marL="1600680" indent="-228669" defTabSz="933730">
              <a:defRPr sz="1400">
                <a:solidFill>
                  <a:schemeClr val="tx1"/>
                </a:solidFill>
                <a:latin typeface="Arial" charset="0"/>
              </a:defRPr>
            </a:lvl4pPr>
            <a:lvl5pPr marL="2058017" indent="-228669" defTabSz="933730">
              <a:defRPr sz="1400">
                <a:solidFill>
                  <a:schemeClr val="tx1"/>
                </a:solidFill>
                <a:latin typeface="Arial" charset="0"/>
              </a:defRPr>
            </a:lvl5pPr>
            <a:lvl6pPr marL="2515354" indent="-228669" algn="ctr" defTabSz="933730" eaLnBrk="0" fontAlgn="base" hangingPunct="0">
              <a:spcBef>
                <a:spcPct val="0"/>
              </a:spcBef>
              <a:spcAft>
                <a:spcPct val="0"/>
              </a:spcAft>
              <a:defRPr sz="1400">
                <a:solidFill>
                  <a:schemeClr val="tx1"/>
                </a:solidFill>
                <a:latin typeface="Arial" charset="0"/>
              </a:defRPr>
            </a:lvl6pPr>
            <a:lvl7pPr marL="2972692" indent="-228669" algn="ctr" defTabSz="933730" eaLnBrk="0" fontAlgn="base" hangingPunct="0">
              <a:spcBef>
                <a:spcPct val="0"/>
              </a:spcBef>
              <a:spcAft>
                <a:spcPct val="0"/>
              </a:spcAft>
              <a:defRPr sz="1400">
                <a:solidFill>
                  <a:schemeClr val="tx1"/>
                </a:solidFill>
                <a:latin typeface="Arial" charset="0"/>
              </a:defRPr>
            </a:lvl7pPr>
            <a:lvl8pPr marL="3430029" indent="-228669" algn="ctr" defTabSz="933730" eaLnBrk="0" fontAlgn="base" hangingPunct="0">
              <a:spcBef>
                <a:spcPct val="0"/>
              </a:spcBef>
              <a:spcAft>
                <a:spcPct val="0"/>
              </a:spcAft>
              <a:defRPr sz="1400">
                <a:solidFill>
                  <a:schemeClr val="tx1"/>
                </a:solidFill>
                <a:latin typeface="Arial" charset="0"/>
              </a:defRPr>
            </a:lvl8pPr>
            <a:lvl9pPr marL="3887366" indent="-228669" algn="ctr" defTabSz="933730" eaLnBrk="0" fontAlgn="base" hangingPunct="0">
              <a:spcBef>
                <a:spcPct val="0"/>
              </a:spcBef>
              <a:spcAft>
                <a:spcPct val="0"/>
              </a:spcAft>
              <a:defRPr sz="1400">
                <a:solidFill>
                  <a:schemeClr val="tx1"/>
                </a:solidFill>
                <a:latin typeface="Arial" charset="0"/>
              </a:defRPr>
            </a:lvl9pPr>
          </a:lstStyle>
          <a:p>
            <a:fld id="{000B7E70-7275-453C-8455-39DB6D40658D}" type="slidenum">
              <a:rPr lang="en-US" sz="1200">
                <a:solidFill>
                  <a:srgbClr val="000000"/>
                </a:solidFill>
              </a:rPr>
              <a:pPr/>
              <a:t>1</a:t>
            </a:fld>
            <a:endParaRPr lang="en-US" sz="1200">
              <a:solidFill>
                <a:srgbClr val="000000"/>
              </a:solidFill>
            </a:endParaRPr>
          </a:p>
        </p:txBody>
      </p:sp>
      <p:sp>
        <p:nvSpPr>
          <p:cNvPr id="11267"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5EA259FE-BB69-9559-51E8-FFA10254997B}"/>
              </a:ext>
            </a:extLst>
          </p:cNvPr>
          <p:cNvSpPr>
            <a:spLocks noGrp="1"/>
          </p:cNvSpPr>
          <p:nvPr>
            <p:ph type="body" idx="1"/>
          </p:nvPr>
        </p:nvSpPr>
        <p:spPr/>
        <p:txBody>
          <a:bodyPr/>
          <a:lstStyle/>
          <a:p>
            <a:r>
              <a:rPr lang="en-US" dirty="0"/>
              <a:t>(U) Add IMPC academics, and then fix the MISREP template to match the one in the cope tiger docs</a:t>
            </a:r>
          </a:p>
        </p:txBody>
      </p:sp>
    </p:spTree>
    <p:extLst>
      <p:ext uri="{BB962C8B-B14F-4D97-AF65-F5344CB8AC3E}">
        <p14:creationId xmlns:p14="http://schemas.microsoft.com/office/powerpoint/2010/main" val="115032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9BADFB14-9162-4756-9799-381CCABC4DDE}" type="slidenum">
              <a:rPr lang="en-US" sz="1000">
                <a:solidFill>
                  <a:prstClr val="black"/>
                </a:solidFill>
                <a:latin typeface="Times New Roman" pitchFamily="18" charset="0"/>
              </a:rPr>
              <a:pPr/>
              <a:t>12</a:t>
            </a:fld>
            <a:endParaRPr lang="en-US" sz="1000">
              <a:solidFill>
                <a:prstClr val="black"/>
              </a:solidFill>
              <a:latin typeface="Times New Roman" pitchFamily="18" charset="0"/>
            </a:endParaRPr>
          </a:p>
        </p:txBody>
      </p:sp>
      <p:sp>
        <p:nvSpPr>
          <p:cNvPr id="152579" name="Rectangle 2"/>
          <p:cNvSpPr>
            <a:spLocks noGrp="1" noRot="1" noChangeAspect="1" noChangeArrowheads="1" noTextEdit="1"/>
          </p:cNvSpPr>
          <p:nvPr>
            <p:ph type="sldImg"/>
          </p:nvPr>
        </p:nvSpPr>
        <p:spPr>
          <a:xfrm>
            <a:off x="1196975" y="706438"/>
            <a:ext cx="4630738" cy="3473450"/>
          </a:xfrm>
          <a:ln/>
        </p:spPr>
      </p:sp>
      <p:sp>
        <p:nvSpPr>
          <p:cNvPr id="152580" name="Rectangle 3"/>
          <p:cNvSpPr>
            <a:spLocks noGrp="1" noChangeArrowheads="1"/>
          </p:cNvSpPr>
          <p:nvPr>
            <p:ph type="body" idx="1"/>
          </p:nvPr>
        </p:nvSpPr>
        <p:spPr>
          <a:xfrm>
            <a:off x="936414" y="4419279"/>
            <a:ext cx="5150273" cy="4182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(U)  Downed aircrew and critical information should be immediately reported up the chain.  Remember that you have 2 chains, your squadron pilots and leadership as well as the intel chain.  At times, the squadron will probably know before you do, due to the Command Post function in these matters.</a:t>
            </a:r>
          </a:p>
          <a:p>
            <a:r>
              <a:rPr lang="en-US"/>
              <a:t>(U)  Any info you get of this nature should be reported immediately via STU-III.  Follow-up with specific details in your MISREP.  If of extreme importance, you will probably be forced to give the entire debrief over the STU to the Intel chain.</a:t>
            </a:r>
          </a:p>
          <a:p>
            <a:r>
              <a:rPr lang="en-US"/>
              <a:t>(U)  Remember that accuracy of your information is of the utmost importance.</a:t>
            </a:r>
          </a:p>
        </p:txBody>
      </p:sp>
    </p:spTree>
    <p:extLst>
      <p:ext uri="{BB962C8B-B14F-4D97-AF65-F5344CB8AC3E}">
        <p14:creationId xmlns:p14="http://schemas.microsoft.com/office/powerpoint/2010/main" val="7880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EEC9F9D4-E43D-413E-87B7-D19A679CE191}" type="slidenum">
              <a:rPr lang="en-US" sz="1000">
                <a:solidFill>
                  <a:prstClr val="black"/>
                </a:solidFill>
                <a:latin typeface="Times New Roman" pitchFamily="18" charset="0"/>
              </a:rPr>
              <a:pPr/>
              <a:t>14</a:t>
            </a:fld>
            <a:endParaRPr lang="en-US" sz="1000">
              <a:solidFill>
                <a:prstClr val="black"/>
              </a:solidFill>
              <a:latin typeface="Times New Roman" pitchFamily="18" charset="0"/>
            </a:endParaRPr>
          </a:p>
        </p:txBody>
      </p:sp>
      <p:sp>
        <p:nvSpPr>
          <p:cNvPr id="153603" name="Rectangle 2"/>
          <p:cNvSpPr>
            <a:spLocks noGrp="1" noRot="1" noChangeAspect="1" noChangeArrowheads="1" noTextEdit="1"/>
          </p:cNvSpPr>
          <p:nvPr>
            <p:ph type="sldImg"/>
          </p:nvPr>
        </p:nvSpPr>
        <p:spPr>
          <a:xfrm>
            <a:off x="1196975" y="706438"/>
            <a:ext cx="4630738" cy="3473450"/>
          </a:xfrm>
          <a:ln/>
        </p:spPr>
      </p:sp>
      <p:sp>
        <p:nvSpPr>
          <p:cNvPr id="153604" name="Rectangle 3"/>
          <p:cNvSpPr>
            <a:spLocks noGrp="1" noChangeArrowheads="1"/>
          </p:cNvSpPr>
          <p:nvPr>
            <p:ph type="body" idx="1"/>
          </p:nvPr>
        </p:nvSpPr>
        <p:spPr>
          <a:xfrm>
            <a:off x="936414" y="4419279"/>
            <a:ext cx="5150273" cy="4182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(U)  During exercises, many of you will see (or need) augmentees used as debriefers.  Mainly, this is due to the fact that intel is undermanned and that is one job that can be pawned off.  Inspection-wise, as long as the information gets passed along, that is considered passing for debriefing.  But you aren’t really getting quality information from an exec. or JAG debriefing unless YOU teach them well prior to the exercise or inspection.</a:t>
            </a:r>
          </a:p>
          <a:p>
            <a:r>
              <a:rPr lang="en-US"/>
              <a:t>(U)  The debrief is the only opportunity to collect intel information.  Don’t miss it!  This is your chance to find out what the enemy is actually doing, not just reading some report with generalities.  </a:t>
            </a:r>
          </a:p>
          <a:p>
            <a:r>
              <a:rPr lang="en-US"/>
              <a:t>(U)  Each debrief varies in length, but should take no more than 10 minutes.  Remember that at this point the pilot(s) are anxious, or nervous, or on an adrenaline rush (they won’t have a lot of patience, so you must).  Listen and prompt answers.  </a:t>
            </a:r>
          </a:p>
          <a:p>
            <a:r>
              <a:rPr lang="en-US"/>
              <a:t>(U)  Remember the 4 Bs (be prepared, be in control, be succinct, be complete).  By “be complete” we mean don’t leave spaces blank, if nothing significant happened at least write “NSTR”.</a:t>
            </a:r>
          </a:p>
          <a:p>
            <a:endParaRPr lang="en-US"/>
          </a:p>
        </p:txBody>
      </p:sp>
    </p:spTree>
    <p:extLst>
      <p:ext uri="{BB962C8B-B14F-4D97-AF65-F5344CB8AC3E}">
        <p14:creationId xmlns:p14="http://schemas.microsoft.com/office/powerpoint/2010/main" val="335979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0419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3092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1533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 </a:t>
            </a:r>
          </a:p>
        </p:txBody>
      </p:sp>
    </p:spTree>
    <p:extLst>
      <p:ext uri="{BB962C8B-B14F-4D97-AF65-F5344CB8AC3E}">
        <p14:creationId xmlns:p14="http://schemas.microsoft.com/office/powerpoint/2010/main" val="349237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CE6BDD51-4598-4C89-B629-704E352B500D}" type="slidenum">
              <a:rPr lang="en-US" sz="1200">
                <a:solidFill>
                  <a:prstClr val="black"/>
                </a:solidFill>
              </a:rPr>
              <a:pPr/>
              <a:t>19</a:t>
            </a:fld>
            <a:endParaRPr lang="en-US" sz="1200">
              <a:solidFill>
                <a:prstClr val="black"/>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(U)  Hopefully, you will never have to do a debrief about a downed pilot.  But, if you do, you must be sensitive to the situation.  This is not a time for jokes.</a:t>
            </a:r>
          </a:p>
        </p:txBody>
      </p:sp>
    </p:spTree>
    <p:extLst>
      <p:ext uri="{BB962C8B-B14F-4D97-AF65-F5344CB8AC3E}">
        <p14:creationId xmlns:p14="http://schemas.microsoft.com/office/powerpoint/2010/main" val="279097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ACC46EDA-9391-490B-8732-3CFD68DD1D65}" type="slidenum">
              <a:rPr lang="en-US" sz="1200">
                <a:solidFill>
                  <a:prstClr val="black"/>
                </a:solidFill>
              </a:rPr>
              <a:pPr/>
              <a:t>20</a:t>
            </a:fld>
            <a:endParaRPr lang="en-US" sz="1200">
              <a:solidFill>
                <a:prstClr val="black"/>
              </a:solidFill>
            </a:endParaRPr>
          </a:p>
        </p:txBody>
      </p:sp>
      <p:sp>
        <p:nvSpPr>
          <p:cNvPr id="1730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Part of your debrief can be filled out well in advance using the ATO.  Almost the entire Mission Data section can be filled out based on the ATO. Fill in the mission number and </a:t>
            </a:r>
            <a:r>
              <a:rPr lang="en-US" dirty="0" err="1"/>
              <a:t>callsign</a:t>
            </a:r>
            <a:r>
              <a:rPr lang="en-US" dirty="0"/>
              <a:t>, used for identifiers.   The mission type, Vul Time, and number of aircraft should also be included.</a:t>
            </a:r>
          </a:p>
          <a:p>
            <a:r>
              <a:rPr lang="en-US" dirty="0"/>
              <a:t>(U)  The Operations Board will give you data on the actual take off and land times.  The engine shutdown time can be determined by adding 15 minutes to the land time.  Some factors such as a ground emergency could prolong engine shutdown time (ESD).  ESD is important since most commands have a two hour time limit for turn in of the MISREPs following ESD.  This factor seems to be more important in exercises than combat scenarios.  During Desert Storm, supposedly Communications tie-ups were delaying MISREPs significantly.  In addition, a quality MISREP is more important than timeliness.  However, if something important happened during the mission, forward that as soon as possible via STU-III or Combat Intel System.  Do not delay important information.  But, routine information needs to be accurate so that higher headquarters can make an accurate assessment based upon your inputs.   </a:t>
            </a:r>
          </a:p>
        </p:txBody>
      </p:sp>
      <p:sp>
        <p:nvSpPr>
          <p:cNvPr id="17306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54245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ACC46EDA-9391-490B-8732-3CFD68DD1D65}" type="slidenum">
              <a:rPr lang="en-US" sz="1200">
                <a:solidFill>
                  <a:prstClr val="black"/>
                </a:solidFill>
              </a:rPr>
              <a:pPr/>
              <a:t>21</a:t>
            </a:fld>
            <a:endParaRPr lang="en-US" sz="1200">
              <a:solidFill>
                <a:prstClr val="black"/>
              </a:solidFill>
            </a:endParaRPr>
          </a:p>
        </p:txBody>
      </p:sp>
      <p:sp>
        <p:nvSpPr>
          <p:cNvPr id="1730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Part of your debrief can be filled out well in advance using the ATO.  Almost the entire Mission Data section can be filled out based on the ATO. Fill in the mission number and </a:t>
            </a:r>
            <a:r>
              <a:rPr lang="en-US" dirty="0" err="1"/>
              <a:t>callsign</a:t>
            </a:r>
            <a:r>
              <a:rPr lang="en-US" dirty="0"/>
              <a:t>, used for identifiers.   The mission type, Vul Time, and number of aircraft should also be included.</a:t>
            </a:r>
          </a:p>
          <a:p>
            <a:r>
              <a:rPr lang="en-US" dirty="0"/>
              <a:t>(U)  The Operations Board will give you data on the actual take off and land times.  The engine shutdown time can be determined by adding 15 minutes to the land time.  Some factors such as a ground emergency could prolong engine shutdown time (ESD).  ESD is important since most commands have a two hour time limit for turn in of the MISREPs following ESD.  This factor seems to be more important in exercises than combat scenarios.  During Desert Storm, supposedly Communications tie-ups were delaying MISREPs significantly.  In addition, a quality MISREP is more important than timeliness.  However, if something important happened during the mission, forward that as soon as possible via STU-III or Combat Intel System.  Do not delay important information.  But, routine information needs to be accurate so that higher headquarters can make an accurate assessment based upon your inputs.   </a:t>
            </a:r>
          </a:p>
        </p:txBody>
      </p:sp>
      <p:sp>
        <p:nvSpPr>
          <p:cNvPr id="17306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98116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ACC46EDA-9391-490B-8732-3CFD68DD1D65}" type="slidenum">
              <a:rPr lang="en-US" sz="1200">
                <a:solidFill>
                  <a:prstClr val="black"/>
                </a:solidFill>
              </a:rPr>
              <a:pPr/>
              <a:t>22</a:t>
            </a:fld>
            <a:endParaRPr lang="en-US" sz="1200">
              <a:solidFill>
                <a:prstClr val="black"/>
              </a:solidFill>
            </a:endParaRPr>
          </a:p>
        </p:txBody>
      </p:sp>
      <p:sp>
        <p:nvSpPr>
          <p:cNvPr id="1730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Part of your debrief can be filled out well in advance using the ATO.  Almost the entire Mission Data section can be filled out based on the ATO. Fill in the mission number and </a:t>
            </a:r>
            <a:r>
              <a:rPr lang="en-US" dirty="0" err="1"/>
              <a:t>callsign</a:t>
            </a:r>
            <a:r>
              <a:rPr lang="en-US" dirty="0"/>
              <a:t>, used for identifiers.   The mission type, Vul Time, and number of aircraft should also be included.</a:t>
            </a:r>
          </a:p>
          <a:p>
            <a:r>
              <a:rPr lang="en-US" dirty="0"/>
              <a:t>(U)  The Operations Board will give you data on the actual take off and land times.  The engine shutdown time can be determined by adding 15 minutes to the land time.  Some factors such as a ground emergency could prolong engine shutdown time (ESD).  ESD is important since most commands have a two hour time limit for turn in of the MISREPs following ESD.  This factor seems to be more important in exercises than combat scenarios.  During Desert Storm, supposedly Communications tie-ups were delaying MISREPs significantly.  In addition, a quality MISREP is more important than timeliness.  However, if something important happened during the mission, forward that as soon as possible via STU-III or Combat Intel System.  Do not delay important information.  But, routine information needs to be accurate so that higher headquarters can make an accurate assessment based upon your inputs.   </a:t>
            </a:r>
          </a:p>
        </p:txBody>
      </p:sp>
      <p:sp>
        <p:nvSpPr>
          <p:cNvPr id="17306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7444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Slide Number Placeholder 3"/>
          <p:cNvSpPr>
            <a:spLocks noGrp="1"/>
          </p:cNvSpPr>
          <p:nvPr>
            <p:ph type="sldNum" sz="quarter" idx="5"/>
          </p:nvPr>
        </p:nvSpPr>
        <p:spPr/>
        <p:txBody>
          <a:bodyPr/>
          <a:lstStyle/>
          <a:p>
            <a:pPr defTabSz="932311">
              <a:defRPr/>
            </a:pPr>
            <a:fld id="{BFDA2AEB-4D0C-47C5-B5F5-E02121C71035}" type="slidenum">
              <a:rPr lang="en-US" smtClean="0"/>
              <a:pPr defTabSz="932311">
                <a:defRPr/>
              </a:pPr>
              <a:t>2</a:t>
            </a:fld>
            <a:endParaRPr lang="en-US"/>
          </a:p>
        </p:txBody>
      </p:sp>
    </p:spTree>
    <p:extLst>
      <p:ext uri="{BB962C8B-B14F-4D97-AF65-F5344CB8AC3E}">
        <p14:creationId xmlns:p14="http://schemas.microsoft.com/office/powerpoint/2010/main" val="1566473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5B3D6116-72D5-499A-8763-8F3A915BF356}" type="slidenum">
              <a:rPr lang="en-US" sz="1200">
                <a:solidFill>
                  <a:prstClr val="black"/>
                </a:solidFill>
              </a:rPr>
              <a:pPr/>
              <a:t>23</a:t>
            </a:fld>
            <a:endParaRPr lang="en-US" sz="1200">
              <a:solidFill>
                <a:prstClr val="black"/>
              </a:solidFill>
            </a:endParaRPr>
          </a:p>
        </p:txBody>
      </p:sp>
      <p:sp>
        <p:nvSpPr>
          <p:cNvPr id="174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30766" indent="-230766"/>
            <a:r>
              <a:rPr lang="en-US"/>
              <a:t>(U)  A variety of your target information will also be available on the ATO.  Normally, the only debrief items need are whether or not everyone was successful against the target.  At this point, you should watch the tapes to ensure accurate description of BDA. </a:t>
            </a:r>
          </a:p>
          <a:p>
            <a:pPr marL="230766" indent="-230766"/>
            <a:r>
              <a:rPr lang="en-US"/>
              <a:t>(U)  Additionally, the TARWI codes also fall under this category.  AC/USAFE/PACAF require strict adherence to USMTF regulations that state that TARWI codes will be used.  However, no one writing or reading the MISREPs understand the TARWI codes.  Therefore, except for exercises, the codes will probably not be used.  A paranoia about inspections forces people to use processes that the otherwise would not normally use in a combat situation.   However, compliance with regulations is a big fear, regardless of the applicability of the regulation to your particular situation.  </a:t>
            </a:r>
          </a:p>
          <a:p>
            <a:pPr marL="230766" indent="-230766"/>
            <a:r>
              <a:rPr lang="en-US"/>
              <a:t>(U)  Again, understanding for the reader is your goal.  You may decide that the best way is to simply state the weather as the pilot told you about it.</a:t>
            </a:r>
          </a:p>
          <a:p>
            <a:pPr marL="230766" indent="-230766">
              <a:buFontTx/>
              <a:buAutoNum type="alphaUcParenBoth" startAt="21"/>
            </a:pPr>
            <a:r>
              <a:rPr lang="en-US"/>
              <a:t>  Don’t ask the pilot(s) to tell you the TARWI code itself, you must interpret that data.</a:t>
            </a:r>
          </a:p>
          <a:p>
            <a:pPr marL="230766" indent="-230766"/>
            <a:r>
              <a:rPr lang="en-US"/>
              <a:t>(U)  This is used for all missions expending air to ground ordnance (INT, CAS, SEAD, MIO, etc.)</a:t>
            </a:r>
          </a:p>
        </p:txBody>
      </p:sp>
      <p:sp>
        <p:nvSpPr>
          <p:cNvPr id="17408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072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 </a:t>
            </a:r>
          </a:p>
        </p:txBody>
      </p:sp>
    </p:spTree>
    <p:extLst>
      <p:ext uri="{BB962C8B-B14F-4D97-AF65-F5344CB8AC3E}">
        <p14:creationId xmlns:p14="http://schemas.microsoft.com/office/powerpoint/2010/main" val="383484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7768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1416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81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885" eaLnBrk="0" hangingPunct="0">
              <a:defRPr sz="1400">
                <a:solidFill>
                  <a:schemeClr val="tx1"/>
                </a:solidFill>
                <a:latin typeface="Arial" charset="0"/>
              </a:defRPr>
            </a:lvl1pPr>
            <a:lvl2pPr marL="749990" indent="-288457" defTabSz="935885" eaLnBrk="0" hangingPunct="0">
              <a:defRPr sz="1400">
                <a:solidFill>
                  <a:schemeClr val="tx1"/>
                </a:solidFill>
                <a:latin typeface="Arial" charset="0"/>
              </a:defRPr>
            </a:lvl2pPr>
            <a:lvl3pPr marL="1153830" indent="-230766" defTabSz="935885" eaLnBrk="0" hangingPunct="0">
              <a:defRPr sz="1400">
                <a:solidFill>
                  <a:schemeClr val="tx1"/>
                </a:solidFill>
                <a:latin typeface="Arial" charset="0"/>
              </a:defRPr>
            </a:lvl3pPr>
            <a:lvl4pPr marL="1615363" indent="-230766" defTabSz="935885" eaLnBrk="0" hangingPunct="0">
              <a:defRPr sz="1400">
                <a:solidFill>
                  <a:schemeClr val="tx1"/>
                </a:solidFill>
                <a:latin typeface="Arial" charset="0"/>
              </a:defRPr>
            </a:lvl4pPr>
            <a:lvl5pPr marL="2076894" indent="-230766" defTabSz="935885" eaLnBrk="0" hangingPunct="0">
              <a:defRPr sz="1400">
                <a:solidFill>
                  <a:schemeClr val="tx1"/>
                </a:solidFill>
                <a:latin typeface="Arial" charset="0"/>
              </a:defRPr>
            </a:lvl5pPr>
            <a:lvl6pPr marL="2538427" indent="-230766" defTabSz="935885" eaLnBrk="0" fontAlgn="base" hangingPunct="0">
              <a:spcBef>
                <a:spcPct val="0"/>
              </a:spcBef>
              <a:spcAft>
                <a:spcPct val="0"/>
              </a:spcAft>
              <a:defRPr sz="1400">
                <a:solidFill>
                  <a:schemeClr val="tx1"/>
                </a:solidFill>
                <a:latin typeface="Arial" charset="0"/>
              </a:defRPr>
            </a:lvl6pPr>
            <a:lvl7pPr marL="2999959" indent="-230766" defTabSz="935885" eaLnBrk="0" fontAlgn="base" hangingPunct="0">
              <a:spcBef>
                <a:spcPct val="0"/>
              </a:spcBef>
              <a:spcAft>
                <a:spcPct val="0"/>
              </a:spcAft>
              <a:defRPr sz="1400">
                <a:solidFill>
                  <a:schemeClr val="tx1"/>
                </a:solidFill>
                <a:latin typeface="Arial" charset="0"/>
              </a:defRPr>
            </a:lvl7pPr>
            <a:lvl8pPr marL="3461491" indent="-230766" defTabSz="935885" eaLnBrk="0" fontAlgn="base" hangingPunct="0">
              <a:spcBef>
                <a:spcPct val="0"/>
              </a:spcBef>
              <a:spcAft>
                <a:spcPct val="0"/>
              </a:spcAft>
              <a:defRPr sz="1400">
                <a:solidFill>
                  <a:schemeClr val="tx1"/>
                </a:solidFill>
                <a:latin typeface="Arial" charset="0"/>
              </a:defRPr>
            </a:lvl8pPr>
            <a:lvl9pPr marL="3923023" indent="-230766" defTabSz="935885" eaLnBrk="0" fontAlgn="base" hangingPunct="0">
              <a:spcBef>
                <a:spcPct val="0"/>
              </a:spcBef>
              <a:spcAft>
                <a:spcPct val="0"/>
              </a:spcAft>
              <a:defRPr sz="1400">
                <a:solidFill>
                  <a:schemeClr val="tx1"/>
                </a:solidFill>
                <a:latin typeface="Arial" charset="0"/>
              </a:defRPr>
            </a:lvl9pPr>
          </a:lstStyle>
          <a:p>
            <a:fld id="{12393FDB-CA5F-4CD2-9CC0-6AD44E4334FE}" type="slidenum">
              <a:rPr lang="en-US" sz="1200"/>
              <a:pPr/>
              <a:t>27</a:t>
            </a:fld>
            <a:endParaRPr lang="en-US" sz="1200"/>
          </a:p>
        </p:txBody>
      </p:sp>
    </p:spTree>
    <p:extLst>
      <p:ext uri="{BB962C8B-B14F-4D97-AF65-F5344CB8AC3E}">
        <p14:creationId xmlns:p14="http://schemas.microsoft.com/office/powerpoint/2010/main" val="422378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1048C447-5C08-40C0-9012-14C11D57B8F4}" type="slidenum">
              <a:rPr lang="en-US" sz="1000">
                <a:solidFill>
                  <a:prstClr val="black"/>
                </a:solidFill>
                <a:latin typeface="Times New Roman" pitchFamily="18" charset="0"/>
              </a:rPr>
              <a:pPr/>
              <a:t>3</a:t>
            </a:fld>
            <a:endParaRPr lang="en-US" sz="10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Mission- CC intent, Objectives, ALR</a:t>
            </a:r>
          </a:p>
          <a:p>
            <a:r>
              <a:rPr lang="en-US" dirty="0"/>
              <a:t>(U) Environment-POLMIL, Operational (theater guidance), Physical (</a:t>
            </a:r>
            <a:r>
              <a:rPr lang="en-US" dirty="0" err="1"/>
              <a:t>wx</a:t>
            </a:r>
            <a:r>
              <a:rPr lang="en-US" dirty="0"/>
              <a:t>, diverts </a:t>
            </a:r>
            <a:r>
              <a:rPr lang="en-US" dirty="0" err="1"/>
              <a:t>etc</a:t>
            </a:r>
            <a:r>
              <a:rPr lang="en-US" dirty="0"/>
              <a:t>), Geographic</a:t>
            </a:r>
          </a:p>
          <a:p>
            <a:r>
              <a:rPr lang="en-US" dirty="0"/>
              <a:t>(U) Enemy- Number, type, location, COAs</a:t>
            </a:r>
          </a:p>
          <a:p>
            <a:endParaRPr lang="en-US" dirty="0"/>
          </a:p>
        </p:txBody>
      </p:sp>
    </p:spTree>
    <p:extLst>
      <p:ext uri="{BB962C8B-B14F-4D97-AF65-F5344CB8AC3E}">
        <p14:creationId xmlns:p14="http://schemas.microsoft.com/office/powerpoint/2010/main" val="160924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1048C447-5C08-40C0-9012-14C11D57B8F4}" type="slidenum">
              <a:rPr lang="en-US" sz="1000">
                <a:solidFill>
                  <a:prstClr val="black"/>
                </a:solidFill>
                <a:latin typeface="Times New Roman" pitchFamily="18" charset="0"/>
              </a:rPr>
              <a:pPr/>
              <a:t>4</a:t>
            </a:fld>
            <a:endParaRPr lang="en-US" sz="10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The pilots are not</a:t>
            </a:r>
          </a:p>
        </p:txBody>
      </p:sp>
    </p:spTree>
    <p:extLst>
      <p:ext uri="{BB962C8B-B14F-4D97-AF65-F5344CB8AC3E}">
        <p14:creationId xmlns:p14="http://schemas.microsoft.com/office/powerpoint/2010/main" val="279100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1048C447-5C08-40C0-9012-14C11D57B8F4}" type="slidenum">
              <a:rPr lang="en-US" sz="1000">
                <a:solidFill>
                  <a:prstClr val="black"/>
                </a:solidFill>
                <a:latin typeface="Times New Roman" pitchFamily="18" charset="0"/>
              </a:rPr>
              <a:pPr/>
              <a:t>6</a:t>
            </a:fld>
            <a:endParaRPr lang="en-US" sz="10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The pilots are not</a:t>
            </a:r>
          </a:p>
        </p:txBody>
      </p:sp>
    </p:spTree>
    <p:extLst>
      <p:ext uri="{BB962C8B-B14F-4D97-AF65-F5344CB8AC3E}">
        <p14:creationId xmlns:p14="http://schemas.microsoft.com/office/powerpoint/2010/main" val="3474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1048C447-5C08-40C0-9012-14C11D57B8F4}" type="slidenum">
              <a:rPr lang="en-US" sz="1000">
                <a:solidFill>
                  <a:prstClr val="black"/>
                </a:solidFill>
                <a:latin typeface="Times New Roman" pitchFamily="18" charset="0"/>
              </a:rPr>
              <a:pPr/>
              <a:t>7</a:t>
            </a:fld>
            <a:endParaRPr lang="en-US" sz="10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The pilots are not</a:t>
            </a:r>
          </a:p>
        </p:txBody>
      </p:sp>
    </p:spTree>
    <p:extLst>
      <p:ext uri="{BB962C8B-B14F-4D97-AF65-F5344CB8AC3E}">
        <p14:creationId xmlns:p14="http://schemas.microsoft.com/office/powerpoint/2010/main" val="327591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1048C447-5C08-40C0-9012-14C11D57B8F4}" type="slidenum">
              <a:rPr lang="en-US" sz="1000">
                <a:solidFill>
                  <a:prstClr val="black"/>
                </a:solidFill>
                <a:latin typeface="Times New Roman" pitchFamily="18" charset="0"/>
              </a:rPr>
              <a:pPr/>
              <a:t>9</a:t>
            </a:fld>
            <a:endParaRPr lang="en-US" sz="10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t>(U)  The pilots are not the only customers of the MISREPS.</a:t>
            </a:r>
          </a:p>
        </p:txBody>
      </p:sp>
    </p:spTree>
    <p:extLst>
      <p:ext uri="{BB962C8B-B14F-4D97-AF65-F5344CB8AC3E}">
        <p14:creationId xmlns:p14="http://schemas.microsoft.com/office/powerpoint/2010/main" val="361949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7487" eaLnBrk="0" hangingPunct="0">
              <a:defRPr sz="1400">
                <a:solidFill>
                  <a:schemeClr val="tx1"/>
                </a:solidFill>
                <a:latin typeface="Arial" charset="0"/>
              </a:defRPr>
            </a:lvl1pPr>
            <a:lvl2pPr marL="749990" indent="-288457" defTabSz="937487" eaLnBrk="0" hangingPunct="0">
              <a:defRPr sz="1400">
                <a:solidFill>
                  <a:schemeClr val="tx1"/>
                </a:solidFill>
                <a:latin typeface="Arial" charset="0"/>
              </a:defRPr>
            </a:lvl2pPr>
            <a:lvl3pPr marL="1153830" indent="-230766" defTabSz="937487" eaLnBrk="0" hangingPunct="0">
              <a:defRPr sz="1400">
                <a:solidFill>
                  <a:schemeClr val="tx1"/>
                </a:solidFill>
                <a:latin typeface="Arial" charset="0"/>
              </a:defRPr>
            </a:lvl3pPr>
            <a:lvl4pPr marL="1615363" indent="-230766" defTabSz="937487" eaLnBrk="0" hangingPunct="0">
              <a:defRPr sz="1400">
                <a:solidFill>
                  <a:schemeClr val="tx1"/>
                </a:solidFill>
                <a:latin typeface="Arial" charset="0"/>
              </a:defRPr>
            </a:lvl4pPr>
            <a:lvl5pPr marL="2076894" indent="-230766" defTabSz="937487" eaLnBrk="0" hangingPunct="0">
              <a:defRPr sz="1400">
                <a:solidFill>
                  <a:schemeClr val="tx1"/>
                </a:solidFill>
                <a:latin typeface="Arial" charset="0"/>
              </a:defRPr>
            </a:lvl5pPr>
            <a:lvl6pPr marL="2538427" indent="-230766" defTabSz="937487" eaLnBrk="0" fontAlgn="base" hangingPunct="0">
              <a:spcBef>
                <a:spcPct val="0"/>
              </a:spcBef>
              <a:spcAft>
                <a:spcPct val="0"/>
              </a:spcAft>
              <a:defRPr sz="1400">
                <a:solidFill>
                  <a:schemeClr val="tx1"/>
                </a:solidFill>
                <a:latin typeface="Arial" charset="0"/>
              </a:defRPr>
            </a:lvl6pPr>
            <a:lvl7pPr marL="2999959" indent="-230766" defTabSz="937487" eaLnBrk="0" fontAlgn="base" hangingPunct="0">
              <a:spcBef>
                <a:spcPct val="0"/>
              </a:spcBef>
              <a:spcAft>
                <a:spcPct val="0"/>
              </a:spcAft>
              <a:defRPr sz="1400">
                <a:solidFill>
                  <a:schemeClr val="tx1"/>
                </a:solidFill>
                <a:latin typeface="Arial" charset="0"/>
              </a:defRPr>
            </a:lvl7pPr>
            <a:lvl8pPr marL="3461491" indent="-230766" defTabSz="937487" eaLnBrk="0" fontAlgn="base" hangingPunct="0">
              <a:spcBef>
                <a:spcPct val="0"/>
              </a:spcBef>
              <a:spcAft>
                <a:spcPct val="0"/>
              </a:spcAft>
              <a:defRPr sz="1400">
                <a:solidFill>
                  <a:schemeClr val="tx1"/>
                </a:solidFill>
                <a:latin typeface="Arial" charset="0"/>
              </a:defRPr>
            </a:lvl8pPr>
            <a:lvl9pPr marL="3923023" indent="-230766" defTabSz="937487" eaLnBrk="0" fontAlgn="base" hangingPunct="0">
              <a:spcBef>
                <a:spcPct val="0"/>
              </a:spcBef>
              <a:spcAft>
                <a:spcPct val="0"/>
              </a:spcAft>
              <a:defRPr sz="1400">
                <a:solidFill>
                  <a:schemeClr val="tx1"/>
                </a:solidFill>
                <a:latin typeface="Arial" charset="0"/>
              </a:defRPr>
            </a:lvl9pPr>
          </a:lstStyle>
          <a:p>
            <a:fld id="{D2913CBB-7993-4DF5-8B58-EA99A163C43F}" type="slidenum">
              <a:rPr lang="en-US" sz="1000">
                <a:solidFill>
                  <a:prstClr val="black"/>
                </a:solidFill>
                <a:latin typeface="Times New Roman" pitchFamily="18" charset="0"/>
              </a:rPr>
              <a:pPr/>
              <a:t>10</a:t>
            </a:fld>
            <a:endParaRPr lang="en-US" sz="1000">
              <a:solidFill>
                <a:prstClr val="black"/>
              </a:solidFill>
              <a:latin typeface="Times New Roman" pitchFamily="18" charset="0"/>
            </a:endParaRPr>
          </a:p>
        </p:txBody>
      </p:sp>
      <p:sp>
        <p:nvSpPr>
          <p:cNvPr id="15155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(U)  Watching the tapes will greatly help your Situational Awareness when debriefing.  Although not possible during every exercise, it is a must for combat debriefs when not doing a quick turn.  Some quick turns that involve bomb load-ups may give you enough time to extensively debrief and watch the videos.</a:t>
            </a:r>
          </a:p>
          <a:p>
            <a:r>
              <a:rPr lang="en-US" dirty="0"/>
              <a:t>(U)  The tape is especially helpful for understanding air engagements, BDA, and visual sightings.  Remember, that no matter who reviews the tapes, YOU are the Intel expert.  Normally, during an exercise, a fighter pilot will review the tapes and grade them.  However, during combat ops, they made not be able to spare any pilots.  Therefore,  they may merely have untrained Intel analysts watching the tapes.  In addition, some theaters have the tape review merely for a Public Affairs function.  In these cases, its necessary for you to review the film and declare a hit or miss.</a:t>
            </a:r>
          </a:p>
          <a:p>
            <a:r>
              <a:rPr lang="en-US" dirty="0"/>
              <a:t>(U)  If there is a miss, you need to contact the ATO shop and Wing Intel immediately.  Wing Intel should begin the </a:t>
            </a:r>
            <a:r>
              <a:rPr lang="en-US" dirty="0" err="1"/>
              <a:t>refragging</a:t>
            </a:r>
            <a:r>
              <a:rPr lang="en-US" dirty="0"/>
              <a:t> process.</a:t>
            </a:r>
          </a:p>
          <a:p>
            <a:r>
              <a:rPr lang="en-US" dirty="0"/>
              <a:t>(U)  In order for you to understand the tapes, you need to understand all of the symbology.  Knowledge of the entire spectrum of symbology will be necessary.  This includes radar, HUD, the targeting pod, and the HTS pod symbology.  </a:t>
            </a:r>
          </a:p>
        </p:txBody>
      </p:sp>
      <p:sp>
        <p:nvSpPr>
          <p:cNvPr id="1515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7053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 (U) Layout of Threat of the Day (TOD) briefing. </a:t>
            </a:r>
          </a:p>
          <a:p>
            <a:pPr lvl="1"/>
            <a:r>
              <a:rPr lang="en-US" dirty="0"/>
              <a:t>(U) Vis Recce</a:t>
            </a:r>
          </a:p>
          <a:p>
            <a:pPr lvl="1"/>
            <a:r>
              <a:rPr lang="en-US" dirty="0"/>
              <a:t>(U) Countries of Employment</a:t>
            </a:r>
          </a:p>
          <a:p>
            <a:pPr lvl="1"/>
            <a:r>
              <a:rPr lang="en-US" dirty="0"/>
              <a:t>(U) Role and Mission</a:t>
            </a:r>
          </a:p>
          <a:p>
            <a:pPr lvl="1"/>
            <a:r>
              <a:rPr lang="en-US" dirty="0"/>
              <a:t>(U) Variants</a:t>
            </a:r>
          </a:p>
          <a:p>
            <a:pPr lvl="1"/>
            <a:r>
              <a:rPr lang="en-US" dirty="0"/>
              <a:t>(U) Combat Data:</a:t>
            </a:r>
          </a:p>
          <a:p>
            <a:pPr lvl="2"/>
            <a:r>
              <a:rPr lang="en-US" dirty="0"/>
              <a:t>(U) Maneuverability</a:t>
            </a:r>
          </a:p>
          <a:p>
            <a:pPr lvl="1"/>
            <a:r>
              <a:rPr lang="en-US" dirty="0"/>
              <a:t>(U) Fire Control Systems:</a:t>
            </a:r>
          </a:p>
          <a:p>
            <a:pPr lvl="2"/>
            <a:r>
              <a:rPr lang="en-US" dirty="0"/>
              <a:t>(U) AI Radar</a:t>
            </a:r>
          </a:p>
          <a:p>
            <a:pPr lvl="2"/>
            <a:r>
              <a:rPr lang="en-US" dirty="0"/>
              <a:t>(U) Fire Control Systems</a:t>
            </a:r>
          </a:p>
          <a:p>
            <a:pPr lvl="2"/>
            <a:r>
              <a:rPr lang="en-US" dirty="0"/>
              <a:t>(U) RWR,</a:t>
            </a:r>
          </a:p>
          <a:p>
            <a:pPr lvl="2"/>
            <a:r>
              <a:rPr lang="en-US" dirty="0"/>
              <a:t>(U) A/EP Features</a:t>
            </a:r>
          </a:p>
          <a:p>
            <a:pPr lvl="2"/>
            <a:r>
              <a:rPr lang="en-US" dirty="0"/>
              <a:t>(U) Chaff and Flare</a:t>
            </a:r>
          </a:p>
          <a:p>
            <a:pPr lvl="1"/>
            <a:r>
              <a:rPr lang="en-US" dirty="0"/>
              <a:t>(U) Armament</a:t>
            </a:r>
          </a:p>
          <a:p>
            <a:pPr lvl="1"/>
            <a:r>
              <a:rPr lang="en-US" dirty="0"/>
              <a:t>(U) Primary Threat Country:</a:t>
            </a:r>
          </a:p>
          <a:p>
            <a:pPr lvl="2"/>
            <a:r>
              <a:rPr lang="en-US" dirty="0"/>
              <a:t>(U) Location</a:t>
            </a:r>
          </a:p>
          <a:p>
            <a:pPr lvl="2"/>
            <a:r>
              <a:rPr lang="en-US" dirty="0"/>
              <a:t>(U) Training</a:t>
            </a:r>
          </a:p>
          <a:p>
            <a:pPr lvl="2"/>
            <a:r>
              <a:rPr lang="en-US" dirty="0"/>
              <a:t>(U) Tactics</a:t>
            </a:r>
          </a:p>
          <a:p>
            <a:pPr lvl="2"/>
            <a:r>
              <a:rPr lang="en-US" dirty="0"/>
              <a:t>(U) Modifications</a:t>
            </a:r>
          </a:p>
          <a:p>
            <a:pPr lvl="1"/>
            <a:r>
              <a:rPr lang="en-US" dirty="0"/>
              <a:t>(U) Threat Warning Indications</a:t>
            </a:r>
          </a:p>
          <a:p>
            <a:pPr lvl="1"/>
            <a:r>
              <a:rPr lang="en-US" dirty="0"/>
              <a:t>(U) Countertactics:</a:t>
            </a:r>
          </a:p>
          <a:p>
            <a:pPr lvl="2"/>
            <a:r>
              <a:rPr lang="en-US" dirty="0"/>
              <a:t>(U) Jamming program</a:t>
            </a:r>
          </a:p>
          <a:p>
            <a:pPr lvl="2"/>
            <a:r>
              <a:rPr lang="en-US" dirty="0"/>
              <a:t>(U) Technique</a:t>
            </a:r>
          </a:p>
          <a:p>
            <a:pPr lvl="2"/>
            <a:r>
              <a:rPr lang="en-US" dirty="0"/>
              <a:t>(U) Effectiveness</a:t>
            </a:r>
          </a:p>
          <a:p>
            <a:pPr lvl="2"/>
            <a:r>
              <a:rPr lang="en-US" dirty="0"/>
              <a:t>(U) CH/FL</a:t>
            </a:r>
          </a:p>
          <a:p>
            <a:pPr lvl="2"/>
            <a:r>
              <a:rPr lang="en-US" dirty="0"/>
              <a:t>(U) Maneuvers</a:t>
            </a:r>
          </a:p>
        </p:txBody>
      </p:sp>
    </p:spTree>
    <p:extLst>
      <p:ext uri="{BB962C8B-B14F-4D97-AF65-F5344CB8AC3E}">
        <p14:creationId xmlns:p14="http://schemas.microsoft.com/office/powerpoint/2010/main" val="3071586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latin typeface="Arial" pitchFamily="34" charset="0"/>
              <a:cs typeface="+mn-cs"/>
            </a:endParaRPr>
          </a:p>
        </p:txBody>
      </p:sp>
      <p:sp>
        <p:nvSpPr>
          <p:cNvPr id="5" name="Text Box 3"/>
          <p:cNvSpPr txBox="1">
            <a:spLocks noChangeArrowheads="1"/>
          </p:cNvSpPr>
          <p:nvPr/>
        </p:nvSpPr>
        <p:spPr bwMode="auto">
          <a:xfrm>
            <a:off x="12954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cs typeface="+mn-cs"/>
              </a:rPr>
              <a:t>I n t e g r </a:t>
            </a:r>
            <a:r>
              <a:rPr lang="en-US" sz="2000" b="1" i="1" dirty="0" err="1">
                <a:latin typeface="Century Schoolbook" pitchFamily="18" charset="0"/>
                <a:cs typeface="+mn-cs"/>
              </a:rPr>
              <a:t>i</a:t>
            </a:r>
            <a:r>
              <a:rPr lang="en-US" sz="2000" b="1" i="1" dirty="0">
                <a:latin typeface="Century Schoolbook" pitchFamily="18" charset="0"/>
                <a:cs typeface="+mn-cs"/>
              </a:rPr>
              <a:t> t y  -  S e r v </a:t>
            </a:r>
            <a:r>
              <a:rPr lang="en-US" sz="2000" b="1" i="1" dirty="0" err="1">
                <a:latin typeface="Century Schoolbook" pitchFamily="18" charset="0"/>
                <a:cs typeface="+mn-cs"/>
              </a:rPr>
              <a:t>i</a:t>
            </a:r>
            <a:r>
              <a:rPr lang="en-US" sz="2000" b="1" i="1" dirty="0">
                <a:latin typeface="Century Schoolbook" pitchFamily="18" charset="0"/>
                <a:cs typeface="+mn-cs"/>
              </a:rPr>
              <a:t> c e  -  E x c e l </a:t>
            </a:r>
            <a:r>
              <a:rPr lang="en-US" sz="2000" b="1" i="1" dirty="0" err="1">
                <a:latin typeface="Century Schoolbook" pitchFamily="18" charset="0"/>
                <a:cs typeface="+mn-cs"/>
              </a:rPr>
              <a:t>l</a:t>
            </a:r>
            <a:r>
              <a:rPr lang="en-US" sz="2000" b="1" i="1" dirty="0">
                <a:latin typeface="Century Schoolbook" pitchFamily="18" charset="0"/>
                <a:cs typeface="+mn-cs"/>
              </a:rPr>
              <a:t>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latin typeface="Arial" pitchFamily="34" charset="0"/>
              <a:cs typeface="+mn-cs"/>
            </a:endParaRPr>
          </a:p>
        </p:txBody>
      </p:sp>
      <p:sp>
        <p:nvSpPr>
          <p:cNvPr id="8" name="Text Box 14"/>
          <p:cNvSpPr txBox="1">
            <a:spLocks noChangeArrowheads="1"/>
          </p:cNvSpPr>
          <p:nvPr/>
        </p:nvSpPr>
        <p:spPr bwMode="auto">
          <a:xfrm>
            <a:off x="2538413" y="500063"/>
            <a:ext cx="4067175" cy="646112"/>
          </a:xfrm>
          <a:prstGeom prst="rect">
            <a:avLst/>
          </a:prstGeom>
          <a:noFill/>
          <a:ln w="9525">
            <a:noFill/>
            <a:miter lim="800000"/>
            <a:headEnd/>
            <a:tailEnd/>
          </a:ln>
          <a:effectLst/>
        </p:spPr>
        <p:txBody>
          <a:bodyPr wrap="none">
            <a:spAutoFit/>
          </a:bodyPr>
          <a:lstStyle/>
          <a:p>
            <a:pPr algn="ctr" eaLnBrk="0" hangingPunct="0">
              <a:defRPr/>
            </a:pPr>
            <a:r>
              <a:rPr lang="en-US" sz="3600" b="1" i="1" dirty="0">
                <a:latin typeface="Arial" pitchFamily="34" charset="0"/>
                <a:cs typeface="+mn-cs"/>
              </a:rPr>
              <a:t>Pacific Air Forces</a:t>
            </a:r>
          </a:p>
        </p:txBody>
      </p:sp>
      <p:sp>
        <p:nvSpPr>
          <p:cNvPr id="50191" name="Rectangle 15"/>
          <p:cNvSpPr>
            <a:spLocks noGrp="1" noChangeArrowheads="1"/>
          </p:cNvSpPr>
          <p:nvPr>
            <p:ph type="ctrTitle"/>
          </p:nvPr>
        </p:nvSpPr>
        <p:spPr>
          <a:xfrm>
            <a:off x="274320" y="1630363"/>
            <a:ext cx="8595360" cy="2011680"/>
          </a:xfrm>
        </p:spPr>
        <p:txBody>
          <a:bodyPr/>
          <a:lstStyle>
            <a:lvl1pPr algn="ctr">
              <a:defRPr sz="4400" i="0"/>
            </a:lvl1pPr>
          </a:lstStyle>
          <a:p>
            <a:r>
              <a:rPr lang="en-US" dirty="0"/>
              <a:t>Click to edit Master title style</a:t>
            </a:r>
          </a:p>
        </p:txBody>
      </p:sp>
      <p:sp>
        <p:nvSpPr>
          <p:cNvPr id="11" name="Text Placeholder 10"/>
          <p:cNvSpPr>
            <a:spLocks noGrp="1"/>
          </p:cNvSpPr>
          <p:nvPr>
            <p:ph type="body" sz="quarter" idx="12"/>
          </p:nvPr>
        </p:nvSpPr>
        <p:spPr>
          <a:xfrm>
            <a:off x="1619250" y="4915621"/>
            <a:ext cx="6593173" cy="715991"/>
          </a:xfrm>
        </p:spPr>
        <p:txBody>
          <a:bodyPr/>
          <a:lstStyle>
            <a:lvl1pPr algn="r">
              <a:spcBef>
                <a:spcPts val="600"/>
              </a:spcBef>
              <a:buNone/>
              <a:defRPr>
                <a:latin typeface="Arial" pitchFamily="34" charset="0"/>
                <a:cs typeface="Arial" pitchFamily="34" charset="0"/>
              </a:defRPr>
            </a:lvl1pPr>
            <a:lvl2pPr algn="r">
              <a:buNone/>
              <a:defRPr/>
            </a:lvl2pPr>
            <a:lvl3pPr>
              <a:buNone/>
              <a:defRPr/>
            </a:lvl3pPr>
            <a:lvl4pPr>
              <a:buNone/>
              <a:defRPr/>
            </a:lvl4pPr>
            <a:lvl5pPr>
              <a:buNone/>
              <a:defRPr/>
            </a:lvl5pPr>
          </a:lstStyle>
          <a:p>
            <a:pPr lvl="0"/>
            <a:r>
              <a:rPr lang="en-US" dirty="0"/>
              <a:t>Click to edit Master text styles</a:t>
            </a:r>
          </a:p>
          <a:p>
            <a:pPr lvl="1"/>
            <a:r>
              <a:rPr lang="en-US" dirty="0"/>
              <a:t>Second level</a:t>
            </a:r>
          </a:p>
        </p:txBody>
      </p:sp>
      <p:sp>
        <p:nvSpPr>
          <p:cNvPr id="10" name="Rectangle 7"/>
          <p:cNvSpPr>
            <a:spLocks noGrp="1" noChangeArrowheads="1"/>
          </p:cNvSpPr>
          <p:nvPr>
            <p:ph type="sldNum" sz="quarter" idx="14"/>
          </p:nvPr>
        </p:nvSpPr>
        <p:spPr/>
        <p:txBody>
          <a:bodyPr/>
          <a:lstStyle>
            <a:lvl1pPr>
              <a:defRPr/>
            </a:lvl1pPr>
          </a:lstStyle>
          <a:p>
            <a:pPr>
              <a:defRPr/>
            </a:pPr>
            <a:fld id="{D842580E-50E7-4B61-957B-AC3F382B152F}" type="slidenum">
              <a:rPr lang="en-US"/>
              <a:pPr>
                <a:defRPr/>
              </a:pPr>
              <a:t>‹#›</a:t>
            </a:fld>
            <a:endParaRPr lang="en-US">
              <a:solidFill>
                <a:schemeClr val="bg2"/>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657600"/>
            <a:ext cx="2766838" cy="2743200"/>
          </a:xfrm>
          <a:prstGeom prst="rect">
            <a:avLst/>
          </a:prstGeom>
        </p:spPr>
      </p:pic>
      <p:sp>
        <p:nvSpPr>
          <p:cNvPr id="12" name="Text Placeholder 4"/>
          <p:cNvSpPr>
            <a:spLocks noGrp="1"/>
          </p:cNvSpPr>
          <p:nvPr>
            <p:ph type="body" sz="quarter" idx="15" hasCustomPrompt="1"/>
          </p:nvPr>
        </p:nvSpPr>
        <p:spPr>
          <a:xfrm>
            <a:off x="7639050" y="0"/>
            <a:ext cx="1504950" cy="238125"/>
          </a:xfrm>
        </p:spPr>
        <p:txBody>
          <a:bodyPr/>
          <a:lstStyle>
            <a:lvl1pPr marL="0" indent="0">
              <a:buNone/>
              <a:defRPr sz="1200"/>
            </a:lvl1pPr>
            <a:lvl2pPr>
              <a:defRPr sz="1200"/>
            </a:lvl2pPr>
            <a:lvl3pPr>
              <a:defRPr sz="1200"/>
            </a:lvl3pPr>
            <a:lvl4pPr>
              <a:defRPr sz="1200"/>
            </a:lvl4pPr>
            <a:lvl5pPr>
              <a:defRPr sz="1200"/>
            </a:lvl5pPr>
          </a:lstStyle>
          <a:p>
            <a:pPr lvl="0"/>
            <a:r>
              <a:rPr lang="en-US" dirty="0"/>
              <a:t>CLASSIFICATION</a:t>
            </a:r>
          </a:p>
        </p:txBody>
      </p:sp>
      <p:sp>
        <p:nvSpPr>
          <p:cNvPr id="13" name="Text Box 12"/>
          <p:cNvSpPr txBox="1">
            <a:spLocks noChangeArrowheads="1"/>
          </p:cNvSpPr>
          <p:nvPr userDrawn="1"/>
        </p:nvSpPr>
        <p:spPr bwMode="auto">
          <a:xfrm>
            <a:off x="0" y="25400"/>
            <a:ext cx="9134475" cy="276999"/>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14" name="Text Box 11"/>
          <p:cNvSpPr txBox="1">
            <a:spLocks noChangeArrowheads="1"/>
          </p:cNvSpPr>
          <p:nvPr userDrawn="1"/>
        </p:nvSpPr>
        <p:spPr bwMode="auto">
          <a:xfrm>
            <a:off x="-3175" y="6545263"/>
            <a:ext cx="9147175" cy="27699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15" name="Rectangle 14"/>
          <p:cNvSpPr/>
          <p:nvPr userDrawn="1"/>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7599" y="1416050"/>
            <a:ext cx="8397875" cy="4743450"/>
          </a:xfrm>
        </p:spPr>
        <p:txBody>
          <a:bodyPr/>
          <a:lstStyle>
            <a:lvl2pPr>
              <a:spcBef>
                <a:spcPts val="300"/>
              </a:spcBef>
              <a:defRPr/>
            </a:lvl2pPr>
            <a:lvl3pPr>
              <a:spcBef>
                <a:spcPts val="300"/>
              </a:spcBef>
              <a:defRPr/>
            </a:lvl3pPr>
            <a:lvl4pPr>
              <a:spcBef>
                <a:spcPts val="300"/>
              </a:spcBef>
              <a:defRPr/>
            </a:lvl4pPr>
            <a:lvl5pPr marL="1417320" indent="-283464">
              <a:spcBef>
                <a:spcPts val="300"/>
              </a:spcBef>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7"/>
          <p:cNvSpPr>
            <a:spLocks noGrp="1" noChangeArrowheads="1"/>
          </p:cNvSpPr>
          <p:nvPr>
            <p:ph type="dt" sz="half" idx="10"/>
          </p:nvPr>
        </p:nvSpPr>
        <p:spPr>
          <a:xfrm>
            <a:off x="0" y="6524625"/>
            <a:ext cx="1219200" cy="304800"/>
          </a:xfrm>
          <a:prstGeom prst="rect">
            <a:avLst/>
          </a:prstGeom>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p:txBody>
          <a:bodyPr/>
          <a:lstStyle>
            <a:lvl1pPr>
              <a:defRPr sz="1200"/>
            </a:lvl1pPr>
          </a:lstStyle>
          <a:p>
            <a:pPr>
              <a:defRPr/>
            </a:pPr>
            <a:fld id="{CEA687BF-6DB3-4FE7-B518-9DE5AC403096}" type="slidenum">
              <a:rPr lang="en-US"/>
              <a:pPr>
                <a:defRPr/>
              </a:pPr>
              <a:t>‹#›</a:t>
            </a:fld>
            <a:endParaRPr lang="en-US" dirty="0">
              <a:solidFill>
                <a:schemeClr val="bg2"/>
              </a:solidFill>
            </a:endParaRPr>
          </a:p>
        </p:txBody>
      </p:sp>
      <p:sp>
        <p:nvSpPr>
          <p:cNvPr id="6" name="Text Box 12"/>
          <p:cNvSpPr txBox="1">
            <a:spLocks noChangeArrowheads="1"/>
          </p:cNvSpPr>
          <p:nvPr userDrawn="1"/>
        </p:nvSpPr>
        <p:spPr bwMode="auto">
          <a:xfrm>
            <a:off x="0" y="25400"/>
            <a:ext cx="9134475" cy="276999"/>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7" name="Text Box 11"/>
          <p:cNvSpPr txBox="1">
            <a:spLocks noChangeArrowheads="1"/>
          </p:cNvSpPr>
          <p:nvPr userDrawn="1"/>
        </p:nvSpPr>
        <p:spPr bwMode="auto">
          <a:xfrm>
            <a:off x="-3175" y="6545263"/>
            <a:ext cx="9147175" cy="27699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8" name="Rectangle 7"/>
          <p:cNvSpPr/>
          <p:nvPr userDrawn="1"/>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3"/>
          <p:cNvSpPr txBox="1">
            <a:spLocks noChangeArrowheads="1"/>
          </p:cNvSpPr>
          <p:nvPr/>
        </p:nvSpPr>
        <p:spPr bwMode="auto">
          <a:xfrm>
            <a:off x="1295400" y="1233488"/>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spcBef>
                <a:spcPct val="50000"/>
              </a:spcBef>
              <a:defRPr/>
            </a:pPr>
            <a:r>
              <a:rPr lang="en-US" sz="2000" b="1" i="1">
                <a:solidFill>
                  <a:srgbClr val="000000"/>
                </a:solidFill>
                <a:latin typeface="Century Schoolbook" pitchFamily="18" charset="0"/>
                <a:cs typeface="Arial" charset="0"/>
              </a:rPr>
              <a:t>I n t e g r i t y  -  S e r v i c e  -  E x c e l l e n c e</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14"/>
          <p:cNvSpPr txBox="1">
            <a:spLocks noChangeArrowheads="1"/>
          </p:cNvSpPr>
          <p:nvPr/>
        </p:nvSpPr>
        <p:spPr bwMode="auto">
          <a:xfrm>
            <a:off x="2538413" y="500063"/>
            <a:ext cx="4067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defRPr/>
            </a:pPr>
            <a:r>
              <a:rPr lang="en-US" sz="3600" b="1" i="1">
                <a:solidFill>
                  <a:srgbClr val="000000"/>
                </a:solidFill>
                <a:cs typeface="Arial" charset="0"/>
              </a:rPr>
              <a:t>Pacific Air Forces</a:t>
            </a:r>
          </a:p>
        </p:txBody>
      </p:sp>
      <p:pic>
        <p:nvPicPr>
          <p:cNvPr id="9"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657600"/>
            <a:ext cx="2767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74320" y="1630363"/>
            <a:ext cx="8595360" cy="2011680"/>
          </a:xfrm>
        </p:spPr>
        <p:txBody>
          <a:bodyPr/>
          <a:lstStyle>
            <a:lvl1pPr algn="ctr">
              <a:defRPr sz="4400" i="0"/>
            </a:lvl1pPr>
          </a:lstStyle>
          <a:p>
            <a:r>
              <a:rPr lang="en-US" dirty="0"/>
              <a:t>Click to edit Master title style</a:t>
            </a:r>
          </a:p>
        </p:txBody>
      </p:sp>
      <p:sp>
        <p:nvSpPr>
          <p:cNvPr id="11" name="Text Placeholder 10"/>
          <p:cNvSpPr>
            <a:spLocks noGrp="1"/>
          </p:cNvSpPr>
          <p:nvPr>
            <p:ph type="body" sz="quarter" idx="12"/>
          </p:nvPr>
        </p:nvSpPr>
        <p:spPr>
          <a:xfrm>
            <a:off x="1619250" y="4915621"/>
            <a:ext cx="6593173" cy="715991"/>
          </a:xfrm>
        </p:spPr>
        <p:txBody>
          <a:bodyPr/>
          <a:lstStyle>
            <a:lvl1pPr algn="r">
              <a:spcBef>
                <a:spcPts val="600"/>
              </a:spcBef>
              <a:buNone/>
              <a:defRPr>
                <a:latin typeface="Arial" pitchFamily="34" charset="0"/>
                <a:cs typeface="Arial" pitchFamily="34" charset="0"/>
              </a:defRPr>
            </a:lvl1pPr>
            <a:lvl2pPr algn="r">
              <a:buNone/>
              <a:defRPr/>
            </a:lvl2pPr>
            <a:lvl3pPr>
              <a:buNone/>
              <a:defRPr/>
            </a:lvl3pPr>
            <a:lvl4pPr>
              <a:buNone/>
              <a:defRPr/>
            </a:lvl4pPr>
            <a:lvl5pPr>
              <a:buNone/>
              <a:defRPr/>
            </a:lvl5pPr>
          </a:lstStyle>
          <a:p>
            <a:pPr lvl="0"/>
            <a:r>
              <a:rPr lang="en-US" dirty="0"/>
              <a:t>Click to edit Master text styles</a:t>
            </a:r>
          </a:p>
          <a:p>
            <a:pPr lvl="1"/>
            <a:r>
              <a:rPr lang="en-US" dirty="0"/>
              <a:t>Second level</a:t>
            </a:r>
          </a:p>
        </p:txBody>
      </p:sp>
      <p:sp>
        <p:nvSpPr>
          <p:cNvPr id="12" name="Text Placeholder 4"/>
          <p:cNvSpPr>
            <a:spLocks noGrp="1"/>
          </p:cNvSpPr>
          <p:nvPr>
            <p:ph type="body" sz="quarter" idx="15"/>
          </p:nvPr>
        </p:nvSpPr>
        <p:spPr>
          <a:xfrm>
            <a:off x="7639050" y="0"/>
            <a:ext cx="1504950" cy="238125"/>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0" name="Rectangle 7"/>
          <p:cNvSpPr>
            <a:spLocks noGrp="1" noChangeArrowheads="1"/>
          </p:cNvSpPr>
          <p:nvPr>
            <p:ph type="sldNum" sz="quarter" idx="16"/>
          </p:nvPr>
        </p:nvSpPr>
        <p:spPr/>
        <p:txBody>
          <a:bodyPr/>
          <a:lstStyle>
            <a:lvl1pPr>
              <a:defRPr/>
            </a:lvl1pPr>
          </a:lstStyle>
          <a:p>
            <a:pPr>
              <a:defRPr/>
            </a:pPr>
            <a:fld id="{9F6B0750-71ED-4B75-AB78-F77AEAF8E093}" type="slidenum">
              <a:rPr lang="en-US"/>
              <a:pPr>
                <a:defRPr/>
              </a:pPr>
              <a:t>‹#›</a:t>
            </a:fld>
            <a:endParaRPr lang="en-US">
              <a:solidFill>
                <a:srgbClr val="808080"/>
              </a:solidFill>
            </a:endParaRPr>
          </a:p>
        </p:txBody>
      </p:sp>
      <p:sp>
        <p:nvSpPr>
          <p:cNvPr id="2" name="Rectangle 1"/>
          <p:cNvSpPr/>
          <p:nvPr userDrawn="1"/>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extLst>
      <p:ext uri="{BB962C8B-B14F-4D97-AF65-F5344CB8AC3E}">
        <p14:creationId xmlns:p14="http://schemas.microsoft.com/office/powerpoint/2010/main" val="251124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0" y="25400"/>
            <a:ext cx="9134475" cy="276999"/>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3" name="Text Box 11"/>
          <p:cNvSpPr txBox="1">
            <a:spLocks noChangeArrowheads="1"/>
          </p:cNvSpPr>
          <p:nvPr userDrawn="1"/>
        </p:nvSpPr>
        <p:spPr bwMode="auto">
          <a:xfrm>
            <a:off x="-3175" y="6545263"/>
            <a:ext cx="9147175" cy="27699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4" name="Rectangle 3"/>
          <p:cNvSpPr/>
          <p:nvPr userDrawn="1"/>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extLst>
      <p:ext uri="{BB962C8B-B14F-4D97-AF65-F5344CB8AC3E}">
        <p14:creationId xmlns:p14="http://schemas.microsoft.com/office/powerpoint/2010/main" val="3602691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pitchFamily="34" charset="0"/>
                <a:cs typeface="+mn-cs"/>
              </a:defRPr>
            </a:lvl1pPr>
          </a:lstStyle>
          <a:p>
            <a:pPr>
              <a:defRPr/>
            </a:pPr>
            <a:fld id="{38A5F2F4-47F1-45F1-B7D6-841D75F8BA9B}" type="slidenum">
              <a:rPr lang="en-US"/>
              <a:pPr>
                <a:defRPr/>
              </a:pPr>
              <a:t>‹#›</a:t>
            </a:fld>
            <a:endParaRPr lang="en-US" dirty="0">
              <a:solidFill>
                <a:schemeClr val="bg2"/>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cs typeface="+mn-cs"/>
              </a:rPr>
              <a:t>I n t e g r </a:t>
            </a:r>
            <a:r>
              <a:rPr lang="en-US" sz="1600" b="1" i="1" dirty="0" err="1">
                <a:latin typeface="Century Schoolbook" pitchFamily="18" charset="0"/>
                <a:cs typeface="+mn-cs"/>
              </a:rPr>
              <a:t>i</a:t>
            </a:r>
            <a:r>
              <a:rPr lang="en-US" sz="1600" b="1" i="1" dirty="0">
                <a:latin typeface="Century Schoolbook" pitchFamily="18" charset="0"/>
                <a:cs typeface="+mn-cs"/>
              </a:rPr>
              <a:t> t y  -  S e r v </a:t>
            </a:r>
            <a:r>
              <a:rPr lang="en-US" sz="1600" b="1" i="1" dirty="0" err="1">
                <a:latin typeface="Century Schoolbook" pitchFamily="18" charset="0"/>
                <a:cs typeface="+mn-cs"/>
              </a:rPr>
              <a:t>i</a:t>
            </a:r>
            <a:r>
              <a:rPr lang="en-US" sz="1600" b="1" i="1" dirty="0">
                <a:latin typeface="Century Schoolbook" pitchFamily="18" charset="0"/>
                <a:cs typeface="+mn-cs"/>
              </a:rPr>
              <a:t> c e  -  E x c e l </a:t>
            </a:r>
            <a:r>
              <a:rPr lang="en-US" sz="1600" b="1" i="1" dirty="0" err="1">
                <a:latin typeface="Century Schoolbook" pitchFamily="18" charset="0"/>
                <a:cs typeface="+mn-cs"/>
              </a:rPr>
              <a:t>l</a:t>
            </a:r>
            <a:r>
              <a:rPr lang="en-US" sz="1600" b="1" i="1" dirty="0">
                <a:latin typeface="Century Schoolbook" pitchFamily="18" charset="0"/>
                <a:cs typeface="+mn-cs"/>
              </a:rPr>
              <a:t> e n c e</a:t>
            </a:r>
          </a:p>
        </p:txBody>
      </p:sp>
      <p:sp>
        <p:nvSpPr>
          <p:cNvPr id="1029" name="Rectangle 1030"/>
          <p:cNvSpPr>
            <a:spLocks noGrp="1" noChangeArrowheads="1"/>
          </p:cNvSpPr>
          <p:nvPr>
            <p:ph type="title"/>
          </p:nvPr>
        </p:nvSpPr>
        <p:spPr bwMode="auto">
          <a:xfrm>
            <a:off x="1663700" y="0"/>
            <a:ext cx="7132638"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latin typeface="Arial" pitchFamily="34" charset="0"/>
              <a:cs typeface="+mn-cs"/>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latin typeface="Arial" pitchFamily="34" charset="0"/>
              <a:cs typeface="+mn-cs"/>
            </a:endParaRPr>
          </a:p>
        </p:txBody>
      </p:sp>
      <p:sp>
        <p:nvSpPr>
          <p:cNvPr id="1033" name="Rectangle 1040"/>
          <p:cNvSpPr>
            <a:spLocks noGrp="1" noChangeArrowheads="1"/>
          </p:cNvSpPr>
          <p:nvPr>
            <p:ph type="body" idx="1"/>
          </p:nvPr>
        </p:nvSpPr>
        <p:spPr bwMode="auto">
          <a:xfrm>
            <a:off x="276225" y="14160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r>
              <a:rPr lang="en-US"/>
              <a:t>2nd Bullet</a:t>
            </a:r>
          </a:p>
        </p:txBody>
      </p:sp>
      <p:pic>
        <p:nvPicPr>
          <p:cNvPr id="2" name="Picture 1"/>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0" b="100000" l="0" r="96241">
                        <a14:foregroundMark x1="9398" y1="68939" x2="43985" y2="87121"/>
                        <a14:foregroundMark x1="91353" y1="68939" x2="48872" y2="90530"/>
                        <a14:foregroundMark x1="5639" y1="46970" x2="7895" y2="77273"/>
                        <a14:foregroundMark x1="9023" y1="77652" x2="51504" y2="97727"/>
                      </a14:backgroundRemoval>
                    </a14:imgEffect>
                  </a14:imgLayer>
                </a14:imgProps>
              </a:ext>
              <a:ext uri="{28A0092B-C50C-407E-A947-70E740481C1C}">
                <a14:useLocalDpi xmlns:a14="http://schemas.microsoft.com/office/drawing/2010/main" val="0"/>
              </a:ext>
            </a:extLst>
          </a:blip>
          <a:stretch>
            <a:fillRect/>
          </a:stretch>
        </p:blipFill>
        <p:spPr>
          <a:xfrm>
            <a:off x="457200" y="53340"/>
            <a:ext cx="1106735" cy="1097280"/>
          </a:xfrm>
          <a:prstGeom prst="rect">
            <a:avLst/>
          </a:prstGeom>
        </p:spPr>
      </p:pic>
      <p:sp>
        <p:nvSpPr>
          <p:cNvPr id="10" name="Rectangle 9"/>
          <p:cNvSpPr/>
          <p:nvPr userDrawn="1"/>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3" r:id="rId3"/>
    <p:sldLayoutId id="2147483765"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pitchFamily="34" charset="0"/>
        </a:defRPr>
      </a:lvl2pPr>
      <a:lvl3pPr algn="r" rtl="0" eaLnBrk="0" fontAlgn="base" hangingPunct="0">
        <a:spcBef>
          <a:spcPct val="0"/>
        </a:spcBef>
        <a:spcAft>
          <a:spcPct val="0"/>
        </a:spcAft>
        <a:defRPr sz="3600" b="1" i="1">
          <a:solidFill>
            <a:srgbClr val="151C77"/>
          </a:solidFill>
          <a:latin typeface="Arial" pitchFamily="34" charset="0"/>
        </a:defRPr>
      </a:lvl3pPr>
      <a:lvl4pPr algn="r" rtl="0" eaLnBrk="0" fontAlgn="base" hangingPunct="0">
        <a:spcBef>
          <a:spcPct val="0"/>
        </a:spcBef>
        <a:spcAft>
          <a:spcPct val="0"/>
        </a:spcAft>
        <a:defRPr sz="3600" b="1" i="1">
          <a:solidFill>
            <a:srgbClr val="151C77"/>
          </a:solidFill>
          <a:latin typeface="Arial" pitchFamily="34" charset="0"/>
        </a:defRPr>
      </a:lvl4pPr>
      <a:lvl5pPr algn="r" rtl="0" eaLnBrk="0" fontAlgn="base" hangingPunct="0">
        <a:spcBef>
          <a:spcPct val="0"/>
        </a:spcBef>
        <a:spcAft>
          <a:spcPct val="0"/>
        </a:spcAft>
        <a:defRPr sz="3600" b="1" i="1">
          <a:solidFill>
            <a:srgbClr val="151C77"/>
          </a:solidFill>
          <a:latin typeface="Arial" pitchFamily="34" charset="0"/>
        </a:defRPr>
      </a:lvl5pPr>
      <a:lvl6pPr marL="457200" algn="r" rtl="0" eaLnBrk="0" fontAlgn="base" hangingPunct="0">
        <a:spcBef>
          <a:spcPct val="0"/>
        </a:spcBef>
        <a:spcAft>
          <a:spcPct val="0"/>
        </a:spcAft>
        <a:defRPr sz="3600" b="1" i="1">
          <a:solidFill>
            <a:srgbClr val="151C77"/>
          </a:solidFill>
          <a:latin typeface="Arial" pitchFamily="34" charset="0"/>
        </a:defRPr>
      </a:lvl6pPr>
      <a:lvl7pPr marL="914400" algn="r" rtl="0" eaLnBrk="0" fontAlgn="base" hangingPunct="0">
        <a:spcBef>
          <a:spcPct val="0"/>
        </a:spcBef>
        <a:spcAft>
          <a:spcPct val="0"/>
        </a:spcAft>
        <a:defRPr sz="3600" b="1" i="1">
          <a:solidFill>
            <a:srgbClr val="151C77"/>
          </a:solidFill>
          <a:latin typeface="Arial" pitchFamily="34" charset="0"/>
        </a:defRPr>
      </a:lvl7pPr>
      <a:lvl8pPr marL="1371600" algn="r" rtl="0" eaLnBrk="0" fontAlgn="base" hangingPunct="0">
        <a:spcBef>
          <a:spcPct val="0"/>
        </a:spcBef>
        <a:spcAft>
          <a:spcPct val="0"/>
        </a:spcAft>
        <a:defRPr sz="3600" b="1" i="1">
          <a:solidFill>
            <a:srgbClr val="151C77"/>
          </a:solidFill>
          <a:latin typeface="Arial" pitchFamily="34" charset="0"/>
        </a:defRPr>
      </a:lvl8pPr>
      <a:lvl9pPr marL="1828800" algn="r" rtl="0" eaLnBrk="0" fontAlgn="base" hangingPunct="0">
        <a:spcBef>
          <a:spcPct val="0"/>
        </a:spcBef>
        <a:spcAft>
          <a:spcPct val="0"/>
        </a:spcAft>
        <a:defRPr sz="3600" b="1" i="1">
          <a:solidFill>
            <a:srgbClr val="151C77"/>
          </a:solidFill>
          <a:latin typeface="Arial" pitchFamily="34" charset="0"/>
        </a:defRPr>
      </a:lvl9pPr>
    </p:titleStyle>
    <p:bodyStyle>
      <a:lvl1pPr marL="285750" indent="-285750" algn="l" rtl="0" eaLnBrk="0" fontAlgn="base" hangingPunct="0">
        <a:spcBef>
          <a:spcPts val="6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566738"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2pPr>
      <a:lvl3pPr marL="849313"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3pPr>
      <a:lvl4pPr marL="1133475"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4pPr>
      <a:lvl5pPr marL="1416050"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0" y="2227496"/>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endParaRPr lang="en-US" sz="800" b="1" dirty="0"/>
          </a:p>
          <a:p>
            <a:pPr algn="ctr"/>
            <a:r>
              <a:rPr lang="en-US" sz="1200" b="1" i="1" kern="0" dirty="0">
                <a:solidFill>
                  <a:srgbClr val="151C77"/>
                </a:solidFill>
                <a:latin typeface="+mj-lt"/>
              </a:rPr>
              <a:t>(U)  </a:t>
            </a:r>
            <a:r>
              <a:rPr lang="en-US" sz="4400" b="1" i="1" kern="0" dirty="0">
                <a:solidFill>
                  <a:srgbClr val="151C77"/>
                </a:solidFill>
                <a:latin typeface="Arial"/>
              </a:rPr>
              <a:t>Intel MPC and Debrief/MISREPs</a:t>
            </a:r>
            <a:endParaRPr lang="en-US" sz="2400" b="1" dirty="0"/>
          </a:p>
        </p:txBody>
      </p:sp>
      <p:sp>
        <p:nvSpPr>
          <p:cNvPr id="8" name="Rectangle 3"/>
          <p:cNvSpPr txBox="1">
            <a:spLocks noChangeArrowheads="1"/>
          </p:cNvSpPr>
          <p:nvPr/>
        </p:nvSpPr>
        <p:spPr>
          <a:xfrm>
            <a:off x="4327556" y="3654425"/>
            <a:ext cx="4437032" cy="2755900"/>
          </a:xfrm>
          <a:prstGeom prst="rect">
            <a:avLst/>
          </a:prstGeom>
        </p:spPr>
        <p:txBody>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defRPr/>
            </a:pPr>
            <a:endParaRPr lang="en-US" sz="800" u="sng" dirty="0"/>
          </a:p>
          <a:p>
            <a:pPr marL="0" indent="0" algn="r">
              <a:buFont typeface="Wingdings" pitchFamily="2" charset="2"/>
              <a:buNone/>
              <a:defRPr/>
            </a:pPr>
            <a:r>
              <a:rPr lang="en-US" sz="1600" dirty="0"/>
              <a:t>                                                                                                              Capt John “KILL” Kenney</a:t>
            </a:r>
          </a:p>
          <a:p>
            <a:pPr marL="0" indent="0" algn="r">
              <a:buNone/>
              <a:defRPr/>
            </a:pPr>
            <a:r>
              <a:rPr lang="en-US" sz="1600" dirty="0"/>
              <a:t>COPE TIGER 2024</a:t>
            </a:r>
          </a:p>
          <a:p>
            <a:pPr marL="0" indent="0" algn="r">
              <a:buFont typeface="Wingdings" pitchFamily="2" charset="2"/>
              <a:buNone/>
              <a:defRPr/>
            </a:pPr>
            <a:endParaRPr lang="en-US" sz="1600" dirty="0"/>
          </a:p>
          <a:p>
            <a:pPr marL="0" indent="0" algn="r">
              <a:buFont typeface="Wingdings" pitchFamily="2" charset="2"/>
              <a:buNone/>
              <a:defRPr/>
            </a:pPr>
            <a:r>
              <a:rPr lang="en-US" sz="1600" dirty="0"/>
              <a:t>This Briefing is:</a:t>
            </a:r>
          </a:p>
          <a:p>
            <a:pPr marL="0" indent="0" algn="r">
              <a:buNone/>
              <a:defRPr/>
            </a:pPr>
            <a:r>
              <a:rPr lang="en-US" sz="1600" dirty="0">
                <a:solidFill>
                  <a:srgbClr val="00B050"/>
                </a:solidFill>
              </a:rPr>
              <a:t>UNCLASSIFIED//REL TO USA, SGP, THA</a:t>
            </a:r>
          </a:p>
          <a:p>
            <a:pPr marL="0" indent="0" algn="r">
              <a:buFont typeface="Wingdings" pitchFamily="2" charset="2"/>
              <a:buNone/>
              <a:defRPr/>
            </a:pPr>
            <a:endParaRPr lang="en-US" sz="1600" dirty="0">
              <a:solidFill>
                <a:schemeClr val="accent1">
                  <a:lumMod val="50000"/>
                </a:schemeClr>
              </a:solidFill>
            </a:endParaRPr>
          </a:p>
          <a:p>
            <a:pPr marL="0" indent="0" algn="r">
              <a:buNone/>
            </a:pPr>
            <a:endParaRPr lang="en-US" sz="1000" dirty="0">
              <a:solidFill>
                <a:srgbClr val="800000"/>
              </a:solidFill>
            </a:endParaRPr>
          </a:p>
          <a:p>
            <a:pPr marL="0" indent="0" algn="r">
              <a:buFont typeface="Wingdings" pitchFamily="2" charset="2"/>
              <a:buNone/>
              <a:defRPr/>
            </a:pPr>
            <a:endParaRPr lang="en-US" sz="1800" dirty="0">
              <a:solidFill>
                <a:srgbClr val="C00000"/>
              </a:solidFill>
            </a:endParaRPr>
          </a:p>
          <a:p>
            <a:pPr marL="0" indent="0">
              <a:buFont typeface="Wingdings" pitchFamily="2" charset="2"/>
              <a:buNone/>
              <a:defRPr/>
            </a:pPr>
            <a:endParaRPr lang="en-US" sz="1800" dirty="0">
              <a:solidFill>
                <a:srgbClr val="006699"/>
              </a:solidFill>
            </a:endParaRPr>
          </a:p>
        </p:txBody>
      </p:sp>
      <p:sp>
        <p:nvSpPr>
          <p:cNvPr id="4" name="Text Box 12"/>
          <p:cNvSpPr txBox="1">
            <a:spLocks noChangeArrowheads="1"/>
          </p:cNvSpPr>
          <p:nvPr/>
        </p:nvSpPr>
        <p:spPr bwMode="auto">
          <a:xfrm>
            <a:off x="0" y="25400"/>
            <a:ext cx="9134475" cy="276999"/>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5" name="Text Box 11"/>
          <p:cNvSpPr txBox="1">
            <a:spLocks noChangeArrowheads="1"/>
          </p:cNvSpPr>
          <p:nvPr/>
        </p:nvSpPr>
        <p:spPr bwMode="auto">
          <a:xfrm>
            <a:off x="-3175" y="6545263"/>
            <a:ext cx="9147175" cy="27699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1200" b="1" dirty="0">
                <a:solidFill>
                  <a:srgbClr val="00B050"/>
                </a:solidFill>
              </a:rPr>
              <a:t>UNCLASSIFIED//REL TO USA, SGP, THA</a:t>
            </a:r>
          </a:p>
        </p:txBody>
      </p:sp>
      <p:sp>
        <p:nvSpPr>
          <p:cNvPr id="6" name="Rectangle 5"/>
          <p:cNvSpPr/>
          <p:nvPr/>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extLst>
      <p:ext uri="{BB962C8B-B14F-4D97-AF65-F5344CB8AC3E}">
        <p14:creationId xmlns:p14="http://schemas.microsoft.com/office/powerpoint/2010/main" val="383314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754630" y="705404"/>
            <a:ext cx="6030119" cy="570411"/>
          </a:xfrm>
        </p:spPr>
        <p:txBody>
          <a:bodyPr lIns="92075" tIns="46038" rIns="92075" bIns="46038" anchor="b"/>
          <a:lstStyle/>
          <a:p>
            <a:pPr eaLnBrk="1" hangingPunct="1"/>
            <a:r>
              <a:rPr lang="en-US" sz="1200" dirty="0"/>
              <a:t>(U) </a:t>
            </a:r>
            <a:r>
              <a:rPr lang="en-US" dirty="0"/>
              <a:t>The Debriefing Process</a:t>
            </a:r>
          </a:p>
        </p:txBody>
      </p:sp>
      <p:sp>
        <p:nvSpPr>
          <p:cNvPr id="83971" name="Rectangle 3"/>
          <p:cNvSpPr>
            <a:spLocks noGrp="1" noChangeArrowheads="1"/>
          </p:cNvSpPr>
          <p:nvPr>
            <p:ph type="body" idx="1"/>
          </p:nvPr>
        </p:nvSpPr>
        <p:spPr>
          <a:xfrm>
            <a:off x="409302" y="1267092"/>
            <a:ext cx="8360229" cy="4114800"/>
          </a:xfrm>
        </p:spPr>
        <p:txBody>
          <a:bodyPr lIns="92075" tIns="46038" rIns="92075" bIns="46038"/>
          <a:lstStyle/>
          <a:p>
            <a:pPr eaLnBrk="1" hangingPunct="1">
              <a:lnSpc>
                <a:spcPct val="90000"/>
              </a:lnSpc>
            </a:pPr>
            <a:r>
              <a:rPr lang="en-US" dirty="0"/>
              <a:t>(U) Requires: </a:t>
            </a:r>
          </a:p>
          <a:p>
            <a:pPr lvl="1" eaLnBrk="1" hangingPunct="1">
              <a:lnSpc>
                <a:spcPct val="90000"/>
              </a:lnSpc>
            </a:pPr>
            <a:r>
              <a:rPr lang="en-US" dirty="0"/>
              <a:t>(U) Understanding of mission, ROE, tactics, brevity terms, symbology</a:t>
            </a:r>
          </a:p>
          <a:p>
            <a:pPr lvl="1" eaLnBrk="1" hangingPunct="1">
              <a:lnSpc>
                <a:spcPct val="90000"/>
              </a:lnSpc>
            </a:pPr>
            <a:r>
              <a:rPr lang="en-US" dirty="0"/>
              <a:t>(U) Ability to obtain information from the tapes</a:t>
            </a:r>
          </a:p>
          <a:p>
            <a:pPr lvl="1" eaLnBrk="1" hangingPunct="1">
              <a:lnSpc>
                <a:spcPct val="90000"/>
              </a:lnSpc>
            </a:pPr>
            <a:endParaRPr lang="en-US" dirty="0"/>
          </a:p>
          <a:p>
            <a:pPr eaLnBrk="1" hangingPunct="1">
              <a:lnSpc>
                <a:spcPct val="90000"/>
              </a:lnSpc>
            </a:pPr>
            <a:r>
              <a:rPr lang="en-US" dirty="0"/>
              <a:t>(U) Begins with the Pre-mission Brief</a:t>
            </a:r>
          </a:p>
          <a:p>
            <a:pPr lvl="1" eaLnBrk="1" hangingPunct="1">
              <a:lnSpc>
                <a:spcPct val="90000"/>
              </a:lnSpc>
            </a:pPr>
            <a:r>
              <a:rPr lang="en-US" dirty="0"/>
              <a:t>(U) EEIs</a:t>
            </a:r>
          </a:p>
          <a:p>
            <a:pPr eaLnBrk="1" hangingPunct="1">
              <a:lnSpc>
                <a:spcPct val="90000"/>
              </a:lnSpc>
            </a:pPr>
            <a:endParaRPr lang="en-US" dirty="0"/>
          </a:p>
          <a:p>
            <a:pPr lvl="1" eaLnBrk="1" hangingPunct="1">
              <a:lnSpc>
                <a:spcPct val="90000"/>
              </a:lnSpc>
              <a:buFontTx/>
              <a:buNone/>
            </a:pPr>
            <a:endParaRPr lang="en-US" sz="2800" dirty="0"/>
          </a:p>
          <a:p>
            <a:pPr eaLnBrk="1" hangingPunct="1">
              <a:lnSpc>
                <a:spcPct val="90000"/>
              </a:lnSpc>
            </a:pPr>
            <a:endParaRPr lang="en-US" sz="3200" dirty="0"/>
          </a:p>
          <a:p>
            <a:pPr eaLnBrk="1" hangingPunct="1">
              <a:lnSpc>
                <a:spcPct val="90000"/>
              </a:lnSpc>
            </a:pPr>
            <a:endParaRPr lang="en-US" dirty="0"/>
          </a:p>
        </p:txBody>
      </p:sp>
    </p:spTree>
    <p:extLst>
      <p:ext uri="{BB962C8B-B14F-4D97-AF65-F5344CB8AC3E}">
        <p14:creationId xmlns:p14="http://schemas.microsoft.com/office/powerpoint/2010/main" val="32081739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158445" y="558755"/>
            <a:ext cx="1594031" cy="616902"/>
          </a:xfrm>
        </p:spPr>
        <p:txBody>
          <a:bodyPr anchor="t"/>
          <a:lstStyle/>
          <a:p>
            <a:r>
              <a:rPr lang="en-US" sz="1200" dirty="0"/>
              <a:t>(U) </a:t>
            </a:r>
            <a:r>
              <a:rPr lang="en-US" dirty="0"/>
              <a:t>EEIs</a:t>
            </a:r>
          </a:p>
        </p:txBody>
      </p:sp>
      <p:sp>
        <p:nvSpPr>
          <p:cNvPr id="81923"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81924"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81927" name="Rectangle 7"/>
          <p:cNvSpPr>
            <a:spLocks noGrp="1" noChangeArrowheads="1"/>
          </p:cNvSpPr>
          <p:nvPr>
            <p:ph type="body" idx="1"/>
          </p:nvPr>
        </p:nvSpPr>
        <p:spPr>
          <a:xfrm>
            <a:off x="409303" y="1260549"/>
            <a:ext cx="8368938" cy="4525963"/>
          </a:xfrm>
        </p:spPr>
        <p:txBody>
          <a:bodyPr anchorCtr="0"/>
          <a:lstStyle/>
          <a:p>
            <a:r>
              <a:rPr lang="en-US" dirty="0"/>
              <a:t>(U) Essential Elements of Information</a:t>
            </a:r>
          </a:p>
          <a:p>
            <a:pPr lvl="1"/>
            <a:r>
              <a:rPr lang="en-US" dirty="0"/>
              <a:t>(U) Items which may have a significant impact on operators</a:t>
            </a:r>
          </a:p>
          <a:p>
            <a:pPr lvl="1"/>
            <a:r>
              <a:rPr lang="en-US" dirty="0"/>
              <a:t>(U) Could impact later missions if information is gained/not relayed </a:t>
            </a:r>
          </a:p>
          <a:p>
            <a:pPr lvl="1"/>
            <a:endParaRPr lang="en-US" sz="2000" dirty="0"/>
          </a:p>
          <a:p>
            <a:r>
              <a:rPr lang="en-US" dirty="0"/>
              <a:t>(U) Who is responsible for defining EEIs?</a:t>
            </a:r>
          </a:p>
          <a:p>
            <a:pPr lvl="1"/>
            <a:r>
              <a:rPr lang="en-US" dirty="0"/>
              <a:t>(U) AOC? Wing Intel? SQ Intel?</a:t>
            </a:r>
          </a:p>
          <a:p>
            <a:pPr lvl="1"/>
            <a:r>
              <a:rPr lang="en-US" dirty="0"/>
              <a:t>(U) May vary by theater</a:t>
            </a:r>
          </a:p>
          <a:p>
            <a:pPr lvl="1"/>
            <a:r>
              <a:rPr lang="en-US" dirty="0"/>
              <a:t>(U) Examples…</a:t>
            </a:r>
          </a:p>
          <a:p>
            <a:pPr lvl="1"/>
            <a:endParaRPr lang="en-US" sz="1800" dirty="0"/>
          </a:p>
        </p:txBody>
      </p:sp>
    </p:spTree>
    <p:extLst>
      <p:ext uri="{BB962C8B-B14F-4D97-AF65-F5344CB8AC3E}">
        <p14:creationId xmlns:p14="http://schemas.microsoft.com/office/powerpoint/2010/main" val="33130481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154680" y="653143"/>
            <a:ext cx="5649729" cy="489856"/>
          </a:xfrm>
        </p:spPr>
        <p:txBody>
          <a:bodyPr/>
          <a:lstStyle/>
          <a:p>
            <a:pPr eaLnBrk="1" hangingPunct="1"/>
            <a:r>
              <a:rPr lang="en-US" sz="1200" dirty="0"/>
              <a:t>(U) </a:t>
            </a:r>
            <a:r>
              <a:rPr lang="en-US" dirty="0"/>
              <a:t>The Debriefing Process</a:t>
            </a:r>
          </a:p>
        </p:txBody>
      </p:sp>
      <p:sp>
        <p:nvSpPr>
          <p:cNvPr id="84995" name="Rectangle 3"/>
          <p:cNvSpPr>
            <a:spLocks noGrp="1" noChangeArrowheads="1"/>
          </p:cNvSpPr>
          <p:nvPr>
            <p:ph type="body" idx="1"/>
          </p:nvPr>
        </p:nvSpPr>
        <p:spPr>
          <a:xfrm>
            <a:off x="409303" y="1259288"/>
            <a:ext cx="8351520" cy="4743450"/>
          </a:xfrm>
        </p:spPr>
        <p:txBody>
          <a:bodyPr/>
          <a:lstStyle/>
          <a:p>
            <a:pPr eaLnBrk="1" hangingPunct="1"/>
            <a:r>
              <a:rPr lang="en-US" dirty="0"/>
              <a:t>(U) The Debrief itself</a:t>
            </a:r>
          </a:p>
          <a:p>
            <a:pPr lvl="1" eaLnBrk="1" hangingPunct="1"/>
            <a:r>
              <a:rPr lang="en-US" dirty="0"/>
              <a:t>(U) Location: Sq Room, Mx, Ops building, Ladder next to jet</a:t>
            </a:r>
          </a:p>
          <a:p>
            <a:pPr lvl="1" eaLnBrk="1" hangingPunct="1"/>
            <a:r>
              <a:rPr lang="en-US" dirty="0"/>
              <a:t> </a:t>
            </a:r>
            <a:r>
              <a:rPr lang="en-US" dirty="0">
                <a:solidFill>
                  <a:srgbClr val="FF0000"/>
                </a:solidFill>
              </a:rPr>
              <a:t>(U) Debrief worksheets and/or checklist!</a:t>
            </a:r>
          </a:p>
          <a:p>
            <a:pPr lvl="1" eaLnBrk="1" hangingPunct="1"/>
            <a:r>
              <a:rPr lang="en-US" dirty="0"/>
              <a:t>(U) Debrief flight lead and / or wingmen</a:t>
            </a:r>
          </a:p>
          <a:p>
            <a:pPr lvl="2" eaLnBrk="1" hangingPunct="1"/>
            <a:r>
              <a:rPr lang="en-US" dirty="0"/>
              <a:t>(U) Obtain information from tapes</a:t>
            </a:r>
          </a:p>
          <a:p>
            <a:pPr lvl="2" eaLnBrk="1" hangingPunct="1"/>
            <a:r>
              <a:rPr lang="en-US" dirty="0"/>
              <a:t>(U) Complete entire worksheet</a:t>
            </a:r>
          </a:p>
          <a:p>
            <a:pPr lvl="2" eaLnBrk="1" hangingPunct="1"/>
            <a:r>
              <a:rPr lang="en-US" dirty="0"/>
              <a:t>(U) Take notes!!!</a:t>
            </a:r>
          </a:p>
          <a:p>
            <a:pPr lvl="2" eaLnBrk="1" hangingPunct="1"/>
            <a:endParaRPr lang="en-US" dirty="0"/>
          </a:p>
          <a:p>
            <a:pPr eaLnBrk="1" hangingPunct="1"/>
            <a:r>
              <a:rPr lang="en-US" dirty="0"/>
              <a:t>(U) Write and send MISREP</a:t>
            </a:r>
          </a:p>
          <a:p>
            <a:pPr lvl="1" eaLnBrk="1" hangingPunct="1"/>
            <a:endParaRPr lang="en-US" dirty="0">
              <a:solidFill>
                <a:srgbClr val="FF0000"/>
              </a:solidFill>
            </a:endParaRPr>
          </a:p>
        </p:txBody>
      </p:sp>
    </p:spTree>
    <p:extLst>
      <p:ext uri="{BB962C8B-B14F-4D97-AF65-F5344CB8AC3E}">
        <p14:creationId xmlns:p14="http://schemas.microsoft.com/office/powerpoint/2010/main" val="83459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663700" y="644434"/>
            <a:ext cx="7132638" cy="574766"/>
          </a:xfrm>
        </p:spPr>
        <p:txBody>
          <a:bodyPr/>
          <a:lstStyle/>
          <a:p>
            <a:r>
              <a:rPr lang="en-US" sz="1200" dirty="0"/>
              <a:t>(U) </a:t>
            </a:r>
            <a:r>
              <a:rPr lang="en-US" sz="3600" dirty="0"/>
              <a:t>Items to Bring to a Debrief</a:t>
            </a:r>
          </a:p>
        </p:txBody>
      </p:sp>
      <p:sp>
        <p:nvSpPr>
          <p:cNvPr id="87043" name="Content Placeholder 2"/>
          <p:cNvSpPr>
            <a:spLocks noGrp="1"/>
          </p:cNvSpPr>
          <p:nvPr>
            <p:ph idx="1"/>
          </p:nvPr>
        </p:nvSpPr>
        <p:spPr/>
        <p:txBody>
          <a:bodyPr/>
          <a:lstStyle/>
          <a:p>
            <a:pPr>
              <a:lnSpc>
                <a:spcPct val="90000"/>
              </a:lnSpc>
            </a:pPr>
            <a:r>
              <a:rPr lang="en-US"/>
              <a:t>(U) Key items to have</a:t>
            </a:r>
          </a:p>
          <a:p>
            <a:pPr lvl="1">
              <a:lnSpc>
                <a:spcPct val="90000"/>
              </a:lnSpc>
            </a:pPr>
            <a:r>
              <a:rPr lang="en-US"/>
              <a:t>(U) Comm card</a:t>
            </a:r>
          </a:p>
          <a:p>
            <a:pPr lvl="1">
              <a:lnSpc>
                <a:spcPct val="90000"/>
              </a:lnSpc>
            </a:pPr>
            <a:r>
              <a:rPr lang="en-US"/>
              <a:t>(U) Map of the airspace</a:t>
            </a:r>
          </a:p>
          <a:p>
            <a:pPr lvl="1">
              <a:lnSpc>
                <a:spcPct val="90000"/>
              </a:lnSpc>
            </a:pPr>
            <a:r>
              <a:rPr lang="en-US"/>
              <a:t>(U) Markers (blue/red/green)</a:t>
            </a:r>
          </a:p>
          <a:p>
            <a:pPr lvl="1">
              <a:lnSpc>
                <a:spcPct val="90000"/>
              </a:lnSpc>
            </a:pPr>
            <a:r>
              <a:rPr lang="en-US"/>
              <a:t>(U) Paper/pencil</a:t>
            </a:r>
          </a:p>
          <a:p>
            <a:pPr lvl="1">
              <a:lnSpc>
                <a:spcPct val="90000"/>
              </a:lnSpc>
            </a:pPr>
            <a:r>
              <a:rPr lang="en-US"/>
              <a:t>(U) Check-list</a:t>
            </a:r>
          </a:p>
          <a:p>
            <a:pPr lvl="1">
              <a:lnSpc>
                <a:spcPct val="90000"/>
              </a:lnSpc>
            </a:pPr>
            <a:r>
              <a:rPr lang="en-US"/>
              <a:t>(U) BRAAT</a:t>
            </a:r>
          </a:p>
          <a:p>
            <a:pPr lvl="2">
              <a:lnSpc>
                <a:spcPct val="90000"/>
              </a:lnSpc>
            </a:pPr>
            <a:r>
              <a:rPr lang="en-US"/>
              <a:t>(U) Bearing</a:t>
            </a:r>
          </a:p>
          <a:p>
            <a:pPr lvl="2">
              <a:lnSpc>
                <a:spcPct val="90000"/>
              </a:lnSpc>
            </a:pPr>
            <a:r>
              <a:rPr lang="en-US"/>
              <a:t>(U) Range</a:t>
            </a:r>
          </a:p>
          <a:p>
            <a:pPr lvl="2">
              <a:lnSpc>
                <a:spcPct val="90000"/>
              </a:lnSpc>
            </a:pPr>
            <a:r>
              <a:rPr lang="en-US"/>
              <a:t>(U) Altitude</a:t>
            </a:r>
          </a:p>
          <a:p>
            <a:pPr lvl="2">
              <a:lnSpc>
                <a:spcPct val="90000"/>
              </a:lnSpc>
            </a:pPr>
            <a:r>
              <a:rPr lang="en-US"/>
              <a:t>(U) Air-speed</a:t>
            </a:r>
          </a:p>
          <a:p>
            <a:pPr lvl="2">
              <a:lnSpc>
                <a:spcPct val="90000"/>
              </a:lnSpc>
            </a:pPr>
            <a:r>
              <a:rPr lang="en-US"/>
              <a:t>(U) Time</a:t>
            </a:r>
          </a:p>
          <a:p>
            <a:endParaRPr lang="en-US"/>
          </a:p>
        </p:txBody>
      </p:sp>
    </p:spTree>
    <p:extLst>
      <p:ext uri="{BB962C8B-B14F-4D97-AF65-F5344CB8AC3E}">
        <p14:creationId xmlns:p14="http://schemas.microsoft.com/office/powerpoint/2010/main" val="192587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577840" y="600890"/>
            <a:ext cx="3218497" cy="618309"/>
          </a:xfrm>
        </p:spPr>
        <p:txBody>
          <a:bodyPr/>
          <a:lstStyle/>
          <a:p>
            <a:pPr eaLnBrk="1" hangingPunct="1"/>
            <a:r>
              <a:rPr lang="en-US" sz="1200" dirty="0"/>
              <a:t>(U) </a:t>
            </a:r>
            <a:r>
              <a:rPr lang="en-US" dirty="0"/>
              <a:t>Techniques</a:t>
            </a:r>
          </a:p>
        </p:txBody>
      </p:sp>
      <p:sp>
        <p:nvSpPr>
          <p:cNvPr id="86019" name="Rectangle 3"/>
          <p:cNvSpPr>
            <a:spLocks noGrp="1" noChangeArrowheads="1"/>
          </p:cNvSpPr>
          <p:nvPr>
            <p:ph type="body" idx="1"/>
          </p:nvPr>
        </p:nvSpPr>
        <p:spPr>
          <a:xfrm>
            <a:off x="400593" y="1267997"/>
            <a:ext cx="8360229" cy="4743450"/>
          </a:xfrm>
        </p:spPr>
        <p:txBody>
          <a:bodyPr/>
          <a:lstStyle/>
          <a:p>
            <a:pPr eaLnBrk="1" hangingPunct="1"/>
            <a:r>
              <a:rPr lang="en-US" dirty="0"/>
              <a:t>(U) Control the debrief</a:t>
            </a:r>
          </a:p>
          <a:p>
            <a:pPr lvl="1" eaLnBrk="1" hangingPunct="1"/>
            <a:r>
              <a:rPr lang="en-US" dirty="0"/>
              <a:t>(U) Debrief leg by leg</a:t>
            </a:r>
          </a:p>
          <a:p>
            <a:pPr eaLnBrk="1" hangingPunct="1"/>
            <a:endParaRPr lang="en-US" sz="900" dirty="0"/>
          </a:p>
          <a:p>
            <a:pPr eaLnBrk="1" hangingPunct="1"/>
            <a:r>
              <a:rPr lang="en-US" dirty="0"/>
              <a:t>(U) Maintain a sense of urgency</a:t>
            </a:r>
          </a:p>
          <a:p>
            <a:pPr eaLnBrk="1" hangingPunct="1"/>
            <a:endParaRPr lang="en-US" sz="900" dirty="0"/>
          </a:p>
          <a:p>
            <a:pPr eaLnBrk="1" hangingPunct="1"/>
            <a:r>
              <a:rPr lang="en-US" dirty="0"/>
              <a:t>(U) Let pilots draw and/or point on map</a:t>
            </a:r>
          </a:p>
          <a:p>
            <a:pPr lvl="1" eaLnBrk="1" hangingPunct="1"/>
            <a:r>
              <a:rPr lang="en-US" dirty="0"/>
              <a:t>(U) Air, SAM Engagements</a:t>
            </a:r>
          </a:p>
          <a:p>
            <a:pPr lvl="1" eaLnBrk="1" hangingPunct="1"/>
            <a:r>
              <a:rPr lang="en-US" dirty="0"/>
              <a:t>(U) Defensive Maneuvers</a:t>
            </a:r>
          </a:p>
          <a:p>
            <a:pPr eaLnBrk="1" hangingPunct="1"/>
            <a:endParaRPr lang="en-US" sz="900" dirty="0"/>
          </a:p>
          <a:p>
            <a:pPr eaLnBrk="1" hangingPunct="1"/>
            <a:r>
              <a:rPr lang="en-US" dirty="0"/>
              <a:t>(U) Make sure you obtain all information the first time</a:t>
            </a:r>
          </a:p>
          <a:p>
            <a:pPr lvl="1" eaLnBrk="1" hangingPunct="1"/>
            <a:r>
              <a:rPr lang="en-US" dirty="0"/>
              <a:t>(U) Take notes and ask questions</a:t>
            </a:r>
          </a:p>
          <a:p>
            <a:pPr marL="0" indent="0" eaLnBrk="1" hangingPunct="1">
              <a:buNone/>
            </a:pPr>
            <a:endParaRPr lang="en-US" dirty="0"/>
          </a:p>
          <a:p>
            <a:pPr lvl="1" eaLnBrk="1" hangingPunct="1"/>
            <a:endParaRPr lang="en-US" sz="2000" dirty="0"/>
          </a:p>
          <a:p>
            <a:pPr eaLnBrk="1" hangingPunct="1"/>
            <a:endParaRPr lang="en-US" dirty="0"/>
          </a:p>
        </p:txBody>
      </p:sp>
    </p:spTree>
    <p:extLst>
      <p:ext uri="{BB962C8B-B14F-4D97-AF65-F5344CB8AC3E}">
        <p14:creationId xmlns:p14="http://schemas.microsoft.com/office/powerpoint/2010/main" val="232632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843455" y="590016"/>
            <a:ext cx="2900317" cy="637903"/>
          </a:xfrm>
        </p:spPr>
        <p:txBody>
          <a:bodyPr anchor="t"/>
          <a:lstStyle/>
          <a:p>
            <a:r>
              <a:rPr lang="en-US" sz="1200" dirty="0"/>
              <a:t>(U) </a:t>
            </a:r>
            <a:r>
              <a:rPr lang="en-US" sz="3600" dirty="0"/>
              <a:t>MISREP</a:t>
            </a:r>
          </a:p>
        </p:txBody>
      </p:sp>
      <p:sp>
        <p:nvSpPr>
          <p:cNvPr id="93187"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3188"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3191" name="Rectangle 7"/>
          <p:cNvSpPr>
            <a:spLocks noGrp="1" noChangeArrowheads="1"/>
          </p:cNvSpPr>
          <p:nvPr>
            <p:ph type="body" idx="1"/>
          </p:nvPr>
        </p:nvSpPr>
        <p:spPr>
          <a:xfrm>
            <a:off x="390072" y="1258026"/>
            <a:ext cx="8370751" cy="4525963"/>
          </a:xfrm>
        </p:spPr>
        <p:txBody>
          <a:bodyPr anchorCtr="0"/>
          <a:lstStyle/>
          <a:p>
            <a:r>
              <a:rPr lang="en-US" dirty="0"/>
              <a:t>(U) Primary (and potentially only) permanent record of a msn</a:t>
            </a:r>
          </a:p>
          <a:p>
            <a:pPr lvl="1"/>
            <a:r>
              <a:rPr lang="en-US" dirty="0"/>
              <a:t>(U) Required for any mission in the ATO</a:t>
            </a:r>
          </a:p>
          <a:p>
            <a:pPr lvl="1"/>
            <a:r>
              <a:rPr lang="en-US" dirty="0"/>
              <a:t>(U) Primary wartime source for enemy tactics info</a:t>
            </a:r>
          </a:p>
          <a:p>
            <a:pPr lvl="1"/>
            <a:r>
              <a:rPr lang="en-US" dirty="0"/>
              <a:t>(U) Written by unit Intel personnel</a:t>
            </a:r>
          </a:p>
          <a:p>
            <a:pPr lvl="1"/>
            <a:r>
              <a:rPr lang="en-US" dirty="0"/>
              <a:t>(U) Heavily analyzed at the AOC level</a:t>
            </a:r>
          </a:p>
          <a:p>
            <a:pPr marL="406400" lvl="1" indent="0">
              <a:buNone/>
            </a:pPr>
            <a:endParaRPr lang="en-US" sz="2400" dirty="0"/>
          </a:p>
          <a:p>
            <a:r>
              <a:rPr lang="en-US" dirty="0"/>
              <a:t>(U) Timelines may vary from theater to theater</a:t>
            </a:r>
          </a:p>
          <a:p>
            <a:pPr lvl="1"/>
            <a:r>
              <a:rPr lang="en-US" dirty="0"/>
              <a:t>(U) Typically 2-3 hours after engine shutdown</a:t>
            </a:r>
          </a:p>
        </p:txBody>
      </p:sp>
    </p:spTree>
    <p:extLst>
      <p:ext uri="{BB962C8B-B14F-4D97-AF65-F5344CB8AC3E}">
        <p14:creationId xmlns:p14="http://schemas.microsoft.com/office/powerpoint/2010/main" val="20993095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177150" y="600887"/>
            <a:ext cx="6636293" cy="618313"/>
          </a:xfrm>
        </p:spPr>
        <p:txBody>
          <a:bodyPr anchor="t"/>
          <a:lstStyle/>
          <a:p>
            <a:r>
              <a:rPr lang="en-US" sz="1200" dirty="0"/>
              <a:t>(U) </a:t>
            </a:r>
            <a:r>
              <a:rPr lang="en-US" sz="3600" dirty="0"/>
              <a:t>Keys to writing a MISREP</a:t>
            </a:r>
          </a:p>
        </p:txBody>
      </p:sp>
      <p:sp>
        <p:nvSpPr>
          <p:cNvPr id="95235"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5236"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5239" name="Rectangle 7"/>
          <p:cNvSpPr>
            <a:spLocks noGrp="1" noChangeArrowheads="1"/>
          </p:cNvSpPr>
          <p:nvPr>
            <p:ph type="body" idx="1"/>
          </p:nvPr>
        </p:nvSpPr>
        <p:spPr>
          <a:xfrm>
            <a:off x="0" y="1395413"/>
            <a:ext cx="4443413" cy="4525962"/>
          </a:xfrm>
        </p:spPr>
        <p:txBody>
          <a:bodyPr anchorCtr="0"/>
          <a:lstStyle/>
          <a:p>
            <a:pPr>
              <a:lnSpc>
                <a:spcPct val="90000"/>
              </a:lnSpc>
            </a:pPr>
            <a:r>
              <a:rPr lang="en-US" dirty="0"/>
              <a:t>(U) Key items to have</a:t>
            </a:r>
          </a:p>
          <a:p>
            <a:pPr lvl="1">
              <a:lnSpc>
                <a:spcPct val="90000"/>
              </a:lnSpc>
            </a:pPr>
            <a:r>
              <a:rPr lang="en-US" dirty="0"/>
              <a:t>(U) </a:t>
            </a:r>
            <a:r>
              <a:rPr lang="en-US" dirty="0" err="1"/>
              <a:t>Comm</a:t>
            </a:r>
            <a:r>
              <a:rPr lang="en-US" dirty="0"/>
              <a:t> card</a:t>
            </a:r>
          </a:p>
          <a:p>
            <a:pPr lvl="1">
              <a:lnSpc>
                <a:spcPct val="90000"/>
              </a:lnSpc>
            </a:pPr>
            <a:r>
              <a:rPr lang="en-US" dirty="0"/>
              <a:t>(U) Map of the airspace</a:t>
            </a:r>
          </a:p>
          <a:p>
            <a:pPr lvl="1">
              <a:lnSpc>
                <a:spcPct val="90000"/>
              </a:lnSpc>
            </a:pPr>
            <a:r>
              <a:rPr lang="en-US" dirty="0"/>
              <a:t>(U) Markers (blue/red/green)</a:t>
            </a:r>
          </a:p>
          <a:p>
            <a:pPr lvl="1">
              <a:lnSpc>
                <a:spcPct val="90000"/>
              </a:lnSpc>
            </a:pPr>
            <a:r>
              <a:rPr lang="en-US" dirty="0"/>
              <a:t>(U) Paper/pencil</a:t>
            </a:r>
          </a:p>
          <a:p>
            <a:pPr lvl="1">
              <a:lnSpc>
                <a:spcPct val="90000"/>
              </a:lnSpc>
            </a:pPr>
            <a:r>
              <a:rPr lang="en-US" dirty="0"/>
              <a:t>(U) Check-list</a:t>
            </a:r>
          </a:p>
          <a:p>
            <a:pPr lvl="1">
              <a:lnSpc>
                <a:spcPct val="90000"/>
              </a:lnSpc>
            </a:pPr>
            <a:r>
              <a:rPr lang="en-US" dirty="0"/>
              <a:t>(U) BRAAT</a:t>
            </a:r>
          </a:p>
          <a:p>
            <a:pPr lvl="2">
              <a:lnSpc>
                <a:spcPct val="90000"/>
              </a:lnSpc>
            </a:pPr>
            <a:r>
              <a:rPr lang="en-US" dirty="0"/>
              <a:t>(U) Bearing</a:t>
            </a:r>
          </a:p>
          <a:p>
            <a:pPr lvl="2">
              <a:lnSpc>
                <a:spcPct val="90000"/>
              </a:lnSpc>
            </a:pPr>
            <a:r>
              <a:rPr lang="en-US" dirty="0"/>
              <a:t>(U) Range</a:t>
            </a:r>
          </a:p>
          <a:p>
            <a:pPr lvl="2">
              <a:lnSpc>
                <a:spcPct val="90000"/>
              </a:lnSpc>
            </a:pPr>
            <a:r>
              <a:rPr lang="en-US" dirty="0"/>
              <a:t>(U) Altitude</a:t>
            </a:r>
          </a:p>
          <a:p>
            <a:pPr lvl="2">
              <a:lnSpc>
                <a:spcPct val="90000"/>
              </a:lnSpc>
            </a:pPr>
            <a:r>
              <a:rPr lang="en-US" dirty="0"/>
              <a:t>(U) Air-speed</a:t>
            </a:r>
          </a:p>
          <a:p>
            <a:pPr lvl="2">
              <a:lnSpc>
                <a:spcPct val="90000"/>
              </a:lnSpc>
            </a:pPr>
            <a:r>
              <a:rPr lang="en-US" dirty="0"/>
              <a:t>(U) Time</a:t>
            </a:r>
          </a:p>
        </p:txBody>
      </p:sp>
      <p:sp>
        <p:nvSpPr>
          <p:cNvPr id="95240" name="Rectangle 9"/>
          <p:cNvSpPr>
            <a:spLocks noChangeArrowheads="1"/>
          </p:cNvSpPr>
          <p:nvPr/>
        </p:nvSpPr>
        <p:spPr bwMode="auto">
          <a:xfrm>
            <a:off x="4381500" y="1724025"/>
            <a:ext cx="44434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buClr>
                <a:srgbClr val="151C77"/>
              </a:buClr>
              <a:buSzPct val="128000"/>
              <a:buFont typeface="Wingdings" pitchFamily="2" charset="2"/>
              <a:buChar char="§"/>
            </a:pPr>
            <a:r>
              <a:rPr lang="en-US" sz="2400" b="1">
                <a:solidFill>
                  <a:srgbClr val="000000"/>
                </a:solidFill>
              </a:rPr>
              <a:t>(U) MISREPs take time to learn how to do effectively</a:t>
            </a:r>
          </a:p>
          <a:p>
            <a:pPr marL="742950" lvl="1" indent="-285750" fontAlgn="base">
              <a:lnSpc>
                <a:spcPct val="90000"/>
              </a:lnSpc>
              <a:spcBef>
                <a:spcPct val="20000"/>
              </a:spcBef>
              <a:spcAft>
                <a:spcPct val="0"/>
              </a:spcAft>
              <a:buClr>
                <a:srgbClr val="151C77"/>
              </a:buClr>
              <a:buSzPct val="128000"/>
              <a:buFont typeface="Wingdings" pitchFamily="2" charset="2"/>
              <a:buChar char="§"/>
            </a:pPr>
            <a:r>
              <a:rPr lang="en-US" sz="1400" b="1">
                <a:solidFill>
                  <a:srgbClr val="000000"/>
                </a:solidFill>
              </a:rPr>
              <a:t>(U) Develop your our style</a:t>
            </a:r>
          </a:p>
          <a:p>
            <a:pPr marL="742950" lvl="1" indent="-285750" fontAlgn="base">
              <a:lnSpc>
                <a:spcPct val="90000"/>
              </a:lnSpc>
              <a:spcBef>
                <a:spcPct val="20000"/>
              </a:spcBef>
              <a:spcAft>
                <a:spcPct val="0"/>
              </a:spcAft>
              <a:buClr>
                <a:srgbClr val="151C77"/>
              </a:buClr>
              <a:buSzPct val="128000"/>
              <a:buFont typeface="Wingdings" pitchFamily="2" charset="2"/>
              <a:buChar char="§"/>
            </a:pPr>
            <a:r>
              <a:rPr lang="en-US" sz="1400" b="1">
                <a:solidFill>
                  <a:srgbClr val="000000"/>
                </a:solidFill>
              </a:rPr>
              <a:t>(U) You may need more that what's listed or less</a:t>
            </a:r>
          </a:p>
          <a:p>
            <a:pPr marL="742950" lvl="1" indent="-285750" fontAlgn="base">
              <a:lnSpc>
                <a:spcPct val="90000"/>
              </a:lnSpc>
              <a:spcBef>
                <a:spcPct val="20000"/>
              </a:spcBef>
              <a:spcAft>
                <a:spcPct val="0"/>
              </a:spcAft>
              <a:buClr>
                <a:srgbClr val="151C77"/>
              </a:buClr>
              <a:buSzPct val="128000"/>
              <a:buFont typeface="Wingdings" pitchFamily="2" charset="2"/>
              <a:buChar char="§"/>
            </a:pPr>
            <a:r>
              <a:rPr lang="en-US" sz="1400" b="1">
                <a:solidFill>
                  <a:srgbClr val="000000"/>
                </a:solidFill>
              </a:rPr>
              <a:t>(U) MAKE IT YOUR OWN!</a:t>
            </a:r>
          </a:p>
        </p:txBody>
      </p:sp>
    </p:spTree>
    <p:extLst>
      <p:ext uri="{BB962C8B-B14F-4D97-AF65-F5344CB8AC3E}">
        <p14:creationId xmlns:p14="http://schemas.microsoft.com/office/powerpoint/2010/main" val="29006830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177150" y="600887"/>
            <a:ext cx="6636293" cy="618313"/>
          </a:xfrm>
        </p:spPr>
        <p:txBody>
          <a:bodyPr anchor="t"/>
          <a:lstStyle/>
          <a:p>
            <a:r>
              <a:rPr lang="en-US" sz="1200" dirty="0"/>
              <a:t>(U) </a:t>
            </a:r>
            <a:r>
              <a:rPr lang="en-US" sz="3600" dirty="0"/>
              <a:t>CT24 MISREP Guidance</a:t>
            </a:r>
          </a:p>
        </p:txBody>
      </p:sp>
      <p:sp>
        <p:nvSpPr>
          <p:cNvPr id="95235"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5236"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5239" name="Rectangle 7"/>
          <p:cNvSpPr>
            <a:spLocks noGrp="1" noChangeArrowheads="1"/>
          </p:cNvSpPr>
          <p:nvPr>
            <p:ph type="body" idx="1"/>
          </p:nvPr>
        </p:nvSpPr>
        <p:spPr>
          <a:xfrm>
            <a:off x="302654" y="1395413"/>
            <a:ext cx="8510789" cy="4525962"/>
          </a:xfrm>
        </p:spPr>
        <p:txBody>
          <a:bodyPr anchorCtr="0"/>
          <a:lstStyle/>
          <a:p>
            <a:pPr>
              <a:lnSpc>
                <a:spcPct val="90000"/>
              </a:lnSpc>
            </a:pPr>
            <a:r>
              <a:rPr lang="en-US" dirty="0"/>
              <a:t>(U) CEG Ch 9.3 and Annex J</a:t>
            </a:r>
          </a:p>
          <a:p>
            <a:pPr lvl="1">
              <a:lnSpc>
                <a:spcPct val="90000"/>
              </a:lnSpc>
            </a:pPr>
            <a:r>
              <a:rPr lang="en-US" dirty="0"/>
              <a:t>(U) Due 1 </a:t>
            </a:r>
            <a:r>
              <a:rPr lang="en-US" dirty="0" err="1"/>
              <a:t>hr</a:t>
            </a:r>
            <a:r>
              <a:rPr lang="en-US" dirty="0"/>
              <a:t> after Mass Debrief	</a:t>
            </a:r>
          </a:p>
          <a:p>
            <a:pPr>
              <a:lnSpc>
                <a:spcPct val="90000"/>
              </a:lnSpc>
            </a:pPr>
            <a:r>
              <a:rPr lang="en-US" dirty="0"/>
              <a:t>(U) Derived from debrief with the pilots</a:t>
            </a:r>
          </a:p>
        </p:txBody>
      </p:sp>
    </p:spTree>
    <p:extLst>
      <p:ext uri="{BB962C8B-B14F-4D97-AF65-F5344CB8AC3E}">
        <p14:creationId xmlns:p14="http://schemas.microsoft.com/office/powerpoint/2010/main" val="17162181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96788" y="616143"/>
            <a:ext cx="4046983" cy="594360"/>
          </a:xfrm>
        </p:spPr>
        <p:txBody>
          <a:bodyPr anchor="t"/>
          <a:lstStyle/>
          <a:p>
            <a:r>
              <a:rPr lang="en-US" sz="1200" dirty="0"/>
              <a:t>(U) </a:t>
            </a:r>
            <a:r>
              <a:rPr lang="en-US" sz="3600" dirty="0"/>
              <a:t>MISREP Cycle</a:t>
            </a:r>
          </a:p>
        </p:txBody>
      </p:sp>
      <p:sp>
        <p:nvSpPr>
          <p:cNvPr id="94211"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4212"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4215" name="Text Box 12"/>
          <p:cNvSpPr txBox="1">
            <a:spLocks noChangeArrowheads="1"/>
          </p:cNvSpPr>
          <p:nvPr/>
        </p:nvSpPr>
        <p:spPr bwMode="auto">
          <a:xfrm>
            <a:off x="2971800" y="5410765"/>
            <a:ext cx="3129429" cy="954107"/>
          </a:xfrm>
          <a:prstGeom prst="rect">
            <a:avLst/>
          </a:prstGeom>
          <a:solidFill>
            <a:srgbClr val="FF9900"/>
          </a:solidFill>
          <a:ln w="28575" algn="ctr">
            <a:solidFill>
              <a:schemeClr val="tx1"/>
            </a:solidFill>
            <a:miter lim="800000"/>
            <a:headEnd/>
            <a:tailEnd/>
          </a:ln>
        </p:spPr>
        <p:txBody>
          <a:bodyPr wrap="square" lIns="0" r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(U) Higher Echelons</a:t>
            </a:r>
          </a:p>
          <a:p>
            <a:pPr algn="ctr" eaLnBrk="1" fontAlgn="base" hangingPunct="1">
              <a:spcBef>
                <a:spcPct val="50000"/>
              </a:spcBef>
              <a:spcAft>
                <a:spcPct val="0"/>
              </a:spcAft>
            </a:pPr>
            <a:r>
              <a:rPr lang="en-US" b="1" dirty="0">
                <a:solidFill>
                  <a:srgbClr val="000000"/>
                </a:solidFill>
              </a:rPr>
              <a:t>(U) HQ’s, Other off base units</a:t>
            </a:r>
          </a:p>
          <a:p>
            <a:pPr algn="ctr" eaLnBrk="1" fontAlgn="base" hangingPunct="1">
              <a:spcBef>
                <a:spcPct val="50000"/>
              </a:spcBef>
              <a:spcAft>
                <a:spcPct val="0"/>
              </a:spcAft>
            </a:pPr>
            <a:r>
              <a:rPr lang="en-US" b="1" dirty="0">
                <a:solidFill>
                  <a:srgbClr val="000000"/>
                </a:solidFill>
              </a:rPr>
              <a:t>(U) Leadership, IC</a:t>
            </a:r>
            <a:endParaRPr lang="en-US" dirty="0">
              <a:solidFill>
                <a:srgbClr val="000000"/>
              </a:solidFill>
            </a:endParaRPr>
          </a:p>
        </p:txBody>
      </p:sp>
      <p:sp>
        <p:nvSpPr>
          <p:cNvPr id="94222" name="Text Box 21"/>
          <p:cNvSpPr txBox="1">
            <a:spLocks noChangeArrowheads="1"/>
          </p:cNvSpPr>
          <p:nvPr/>
        </p:nvSpPr>
        <p:spPr bwMode="auto">
          <a:xfrm>
            <a:off x="5791200" y="2642681"/>
            <a:ext cx="3111500" cy="938719"/>
          </a:xfrm>
          <a:prstGeom prst="rect">
            <a:avLst/>
          </a:prstGeom>
          <a:solidFill>
            <a:srgbClr val="FF0000"/>
          </a:solidFill>
          <a:ln w="28575" algn="ctr">
            <a:solidFill>
              <a:schemeClr val="tx1"/>
            </a:solidFill>
            <a:miter lim="800000"/>
            <a:headEnd/>
            <a:tailEnd/>
          </a:ln>
        </p:spPr>
        <p:txBody>
          <a:bodyPr lIns="0" r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pPr>
            <a:r>
              <a:rPr lang="en-US" sz="2000" b="1" u="sng" dirty="0">
                <a:solidFill>
                  <a:srgbClr val="000000"/>
                </a:solidFill>
              </a:rPr>
              <a:t>(U) MPC</a:t>
            </a:r>
          </a:p>
          <a:p>
            <a:pPr algn="ctr" eaLnBrk="1" fontAlgn="base" hangingPunct="1">
              <a:spcBef>
                <a:spcPct val="50000"/>
              </a:spcBef>
              <a:spcAft>
                <a:spcPct val="0"/>
              </a:spcAft>
            </a:pPr>
            <a:r>
              <a:rPr lang="en-US" dirty="0">
                <a:solidFill>
                  <a:srgbClr val="000000"/>
                </a:solidFill>
              </a:rPr>
              <a:t>(U) Fusion, all-source analysis, dissemination</a:t>
            </a:r>
          </a:p>
        </p:txBody>
      </p:sp>
      <p:sp>
        <p:nvSpPr>
          <p:cNvPr id="2" name="Curved Right Arrow 1"/>
          <p:cNvSpPr/>
          <p:nvPr/>
        </p:nvSpPr>
        <p:spPr bwMode="auto">
          <a:xfrm rot="2799438">
            <a:off x="1815831" y="1124207"/>
            <a:ext cx="419305" cy="1578025"/>
          </a:xfrm>
          <a:prstGeom prst="curved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9" name="Text Box 21"/>
          <p:cNvSpPr txBox="1">
            <a:spLocks noChangeArrowheads="1"/>
          </p:cNvSpPr>
          <p:nvPr/>
        </p:nvSpPr>
        <p:spPr bwMode="auto">
          <a:xfrm>
            <a:off x="2998788" y="3962400"/>
            <a:ext cx="3111500" cy="938719"/>
          </a:xfrm>
          <a:prstGeom prst="rect">
            <a:avLst/>
          </a:prstGeom>
          <a:solidFill>
            <a:srgbClr val="00B050"/>
          </a:solidFill>
          <a:ln w="28575" algn="ctr">
            <a:solidFill>
              <a:schemeClr val="tx1"/>
            </a:solidFill>
            <a:miter lim="800000"/>
            <a:headEnd/>
            <a:tailEnd/>
          </a:ln>
        </p:spPr>
        <p:txBody>
          <a:bodyPr lIns="0" r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pPr>
            <a:r>
              <a:rPr lang="en-US" sz="2000" b="1" u="sng" dirty="0">
                <a:solidFill>
                  <a:srgbClr val="000000"/>
                </a:solidFill>
              </a:rPr>
              <a:t>(U) CIC</a:t>
            </a:r>
          </a:p>
          <a:p>
            <a:pPr algn="ctr" eaLnBrk="1" fontAlgn="base" hangingPunct="1">
              <a:spcBef>
                <a:spcPct val="50000"/>
              </a:spcBef>
              <a:spcAft>
                <a:spcPct val="0"/>
              </a:spcAft>
            </a:pPr>
            <a:r>
              <a:rPr lang="en-US" dirty="0">
                <a:solidFill>
                  <a:srgbClr val="000000"/>
                </a:solidFill>
              </a:rPr>
              <a:t>(U) Inject back into mission planning cycle</a:t>
            </a:r>
          </a:p>
        </p:txBody>
      </p:sp>
      <p:sp>
        <p:nvSpPr>
          <p:cNvPr id="21" name="Text Box 21"/>
          <p:cNvSpPr txBox="1">
            <a:spLocks noChangeArrowheads="1"/>
          </p:cNvSpPr>
          <p:nvPr/>
        </p:nvSpPr>
        <p:spPr bwMode="auto">
          <a:xfrm>
            <a:off x="228599" y="2667000"/>
            <a:ext cx="3129429" cy="914400"/>
          </a:xfrm>
          <a:prstGeom prst="rect">
            <a:avLst/>
          </a:prstGeom>
          <a:solidFill>
            <a:srgbClr val="0070C0"/>
          </a:solidFill>
          <a:ln w="28575" algn="ctr">
            <a:solidFill>
              <a:schemeClr val="tx1"/>
            </a:solidFill>
            <a:miter lim="800000"/>
            <a:headEnd/>
            <a:tailEnd/>
          </a:ln>
        </p:spPr>
        <p:txBody>
          <a:bodyPr wrap="square" lIns="0" r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pPr>
            <a:r>
              <a:rPr lang="en-US" sz="2000" b="1" u="sng" dirty="0">
                <a:solidFill>
                  <a:srgbClr val="FFFFFF"/>
                </a:solidFill>
              </a:rPr>
              <a:t>(U) Unit Intel</a:t>
            </a:r>
          </a:p>
          <a:p>
            <a:pPr algn="ctr" eaLnBrk="1" fontAlgn="base" hangingPunct="1">
              <a:spcBef>
                <a:spcPct val="50000"/>
              </a:spcBef>
              <a:spcAft>
                <a:spcPct val="0"/>
              </a:spcAft>
            </a:pPr>
            <a:r>
              <a:rPr lang="en-US" dirty="0">
                <a:solidFill>
                  <a:srgbClr val="FFFFFF"/>
                </a:solidFill>
              </a:rPr>
              <a:t>(U) Conducts debrief, writes MISREP</a:t>
            </a:r>
          </a:p>
        </p:txBody>
      </p:sp>
      <p:sp>
        <p:nvSpPr>
          <p:cNvPr id="22" name="Text Box 21"/>
          <p:cNvSpPr txBox="1">
            <a:spLocks noChangeArrowheads="1"/>
          </p:cNvSpPr>
          <p:nvPr/>
        </p:nvSpPr>
        <p:spPr bwMode="auto">
          <a:xfrm>
            <a:off x="2998788" y="1358153"/>
            <a:ext cx="3111500" cy="914400"/>
          </a:xfrm>
          <a:prstGeom prst="rect">
            <a:avLst/>
          </a:prstGeom>
          <a:solidFill>
            <a:srgbClr val="FFFF00"/>
          </a:solidFill>
          <a:ln w="28575" algn="ctr">
            <a:solidFill>
              <a:schemeClr val="tx1"/>
            </a:solidFill>
            <a:miter lim="800000"/>
            <a:headEnd/>
            <a:tailEnd/>
          </a:ln>
        </p:spPr>
        <p:txBody>
          <a:bodyPr lIns="0" r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pPr>
            <a:r>
              <a:rPr lang="en-US" sz="2000" b="1" u="sng" dirty="0">
                <a:solidFill>
                  <a:srgbClr val="000000"/>
                </a:solidFill>
              </a:rPr>
              <a:t>(U) Flying Units</a:t>
            </a:r>
          </a:p>
          <a:p>
            <a:pPr algn="ctr" eaLnBrk="1" fontAlgn="base" hangingPunct="1">
              <a:spcBef>
                <a:spcPct val="50000"/>
              </a:spcBef>
              <a:spcAft>
                <a:spcPct val="0"/>
              </a:spcAft>
            </a:pPr>
            <a:r>
              <a:rPr lang="en-US" dirty="0">
                <a:solidFill>
                  <a:srgbClr val="000000"/>
                </a:solidFill>
              </a:rPr>
              <a:t>(U) Aircrew </a:t>
            </a:r>
          </a:p>
        </p:txBody>
      </p:sp>
      <p:sp>
        <p:nvSpPr>
          <p:cNvPr id="23" name="Curved Right Arrow 22"/>
          <p:cNvSpPr/>
          <p:nvPr/>
        </p:nvSpPr>
        <p:spPr bwMode="auto">
          <a:xfrm rot="18046316">
            <a:off x="1900756" y="3418087"/>
            <a:ext cx="419305" cy="1578025"/>
          </a:xfrm>
          <a:prstGeom prst="curved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4" name="Curved Right Arrow 23"/>
          <p:cNvSpPr/>
          <p:nvPr/>
        </p:nvSpPr>
        <p:spPr bwMode="auto">
          <a:xfrm rot="7700158">
            <a:off x="6737614" y="1133340"/>
            <a:ext cx="419305" cy="1578025"/>
          </a:xfrm>
          <a:prstGeom prst="curved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5" name="Curved Right Arrow 24"/>
          <p:cNvSpPr/>
          <p:nvPr/>
        </p:nvSpPr>
        <p:spPr bwMode="auto">
          <a:xfrm rot="14352359">
            <a:off x="6747653" y="3427555"/>
            <a:ext cx="419305" cy="1578025"/>
          </a:xfrm>
          <a:prstGeom prst="curved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 name="Up Arrow 3"/>
          <p:cNvSpPr/>
          <p:nvPr/>
        </p:nvSpPr>
        <p:spPr bwMode="auto">
          <a:xfrm rot="10800000">
            <a:off x="4445911" y="4968241"/>
            <a:ext cx="181206" cy="381001"/>
          </a:xfrm>
          <a:prstGeom prst="up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677661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2394847" y="653148"/>
            <a:ext cx="6379029" cy="576943"/>
          </a:xfrm>
        </p:spPr>
        <p:txBody>
          <a:bodyPr lIns="92075" tIns="46038" rIns="92075" bIns="46038" anchor="b"/>
          <a:lstStyle/>
          <a:p>
            <a:pPr eaLnBrk="1" hangingPunct="1"/>
            <a:r>
              <a:rPr lang="en-US" sz="1200" dirty="0"/>
              <a:t>(U)  </a:t>
            </a:r>
            <a:r>
              <a:rPr lang="en-US" sz="3600" dirty="0"/>
              <a:t>Air to Air MISREP</a:t>
            </a:r>
          </a:p>
        </p:txBody>
      </p:sp>
      <p:sp>
        <p:nvSpPr>
          <p:cNvPr id="108548" name="Rectangle 3"/>
          <p:cNvSpPr>
            <a:spLocks noGrp="1" noChangeArrowheads="1"/>
          </p:cNvSpPr>
          <p:nvPr>
            <p:ph type="body" idx="1"/>
          </p:nvPr>
        </p:nvSpPr>
        <p:spPr>
          <a:xfrm>
            <a:off x="402772" y="1252760"/>
            <a:ext cx="3016570" cy="4743450"/>
          </a:xfrm>
        </p:spPr>
        <p:txBody>
          <a:bodyPr lIns="92075" tIns="46038" rIns="92075" bIns="46038"/>
          <a:lstStyle/>
          <a:p>
            <a:pPr eaLnBrk="1" hangingPunct="1"/>
            <a:r>
              <a:rPr lang="en-US" dirty="0"/>
              <a:t>(U) Every Mission will likely involve Air to Air engagements</a:t>
            </a:r>
          </a:p>
          <a:p>
            <a:pPr eaLnBrk="1" hangingPunct="1"/>
            <a:r>
              <a:rPr lang="en-US" dirty="0"/>
              <a:t>(U) Be descriptive with TTPs red uses especially initial presentation, fighter regen timelines, defensive maneuvers, and shot ranges</a:t>
            </a:r>
          </a:p>
          <a:p>
            <a:pPr eaLnBrk="1" hangingPunct="1"/>
            <a:r>
              <a:rPr lang="en-US" dirty="0"/>
              <a:t>(U) CIC needs info to update DISUMs</a:t>
            </a:r>
          </a:p>
          <a:p>
            <a:pPr eaLnBrk="1" hangingPunct="1"/>
            <a:endParaRPr lang="en-US" dirty="0"/>
          </a:p>
        </p:txBody>
      </p:sp>
      <p:pic>
        <p:nvPicPr>
          <p:cNvPr id="3" name="Picture 2">
            <a:extLst>
              <a:ext uri="{FF2B5EF4-FFF2-40B4-BE49-F238E27FC236}">
                <a16:creationId xmlns:a16="http://schemas.microsoft.com/office/drawing/2014/main" id="{E738A1D4-EDEF-DFE6-2727-7CD508752CDD}"/>
              </a:ext>
            </a:extLst>
          </p:cNvPr>
          <p:cNvPicPr>
            <a:picLocks noChangeAspect="1"/>
          </p:cNvPicPr>
          <p:nvPr/>
        </p:nvPicPr>
        <p:blipFill>
          <a:blip r:embed="rId3"/>
          <a:stretch>
            <a:fillRect/>
          </a:stretch>
        </p:blipFill>
        <p:spPr>
          <a:xfrm>
            <a:off x="3486109" y="1252760"/>
            <a:ext cx="5657891" cy="5124487"/>
          </a:xfrm>
          <a:prstGeom prst="rect">
            <a:avLst/>
          </a:prstGeom>
        </p:spPr>
      </p:pic>
    </p:spTree>
    <p:extLst>
      <p:ext uri="{BB962C8B-B14F-4D97-AF65-F5344CB8AC3E}">
        <p14:creationId xmlns:p14="http://schemas.microsoft.com/office/powerpoint/2010/main" val="38206896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3600" y="319088"/>
            <a:ext cx="6619875" cy="877887"/>
          </a:xfrm>
          <a:solidFill>
            <a:schemeClr val="bg1"/>
          </a:solidFill>
        </p:spPr>
        <p:txBody>
          <a:bodyPr/>
          <a:lstStyle/>
          <a:p>
            <a:r>
              <a:rPr lang="en-US" sz="1200" i="1" dirty="0">
                <a:solidFill>
                  <a:schemeClr val="tx1"/>
                </a:solidFill>
              </a:rPr>
              <a:t>(U)  </a:t>
            </a:r>
            <a:r>
              <a:rPr lang="en-US" sz="3600" i="1" dirty="0">
                <a:solidFill>
                  <a:schemeClr val="tx1"/>
                </a:solidFill>
              </a:rPr>
              <a:t>DISCLAIMER</a:t>
            </a:r>
          </a:p>
        </p:txBody>
      </p:sp>
      <p:sp>
        <p:nvSpPr>
          <p:cNvPr id="4099" name="Slide Number Placeholder 4"/>
          <p:cNvSpPr>
            <a:spLocks noGrp="1"/>
          </p:cNvSpPr>
          <p:nvPr>
            <p:ph type="sldNum" sz="quarter" idx="11"/>
          </p:nvPr>
        </p:nvSpPr>
        <p:spPr/>
        <p:txBody>
          <a:bodyPr/>
          <a:lstStyle/>
          <a:p>
            <a:pPr>
              <a:defRPr/>
            </a:pPr>
            <a:fld id="{5ADE952A-56A5-41B5-91E6-011D23D40FC0}" type="slidenum">
              <a:rPr lang="en-US" smtClean="0"/>
              <a:pPr>
                <a:defRPr/>
              </a:pPr>
              <a:t>2</a:t>
            </a:fld>
            <a:endParaRPr lang="en-US">
              <a:solidFill>
                <a:schemeClr val="bg2"/>
              </a:solidFill>
            </a:endParaRPr>
          </a:p>
        </p:txBody>
      </p:sp>
      <p:sp>
        <p:nvSpPr>
          <p:cNvPr id="4102" name="Text Box 3"/>
          <p:cNvSpPr txBox="1">
            <a:spLocks noChangeArrowheads="1"/>
          </p:cNvSpPr>
          <p:nvPr/>
        </p:nvSpPr>
        <p:spPr bwMode="auto">
          <a:xfrm>
            <a:off x="457200" y="1524000"/>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pPr>
            <a:r>
              <a:rPr lang="en-US" sz="800" b="1" dirty="0">
                <a:latin typeface="+mj-lt"/>
                <a:cs typeface="Times New Roman" pitchFamily="18" charset="0"/>
              </a:rPr>
              <a:t>(U//FOUO) </a:t>
            </a:r>
            <a:r>
              <a:rPr lang="en-US" sz="2000" b="1" dirty="0">
                <a:cs typeface="Times New Roman" pitchFamily="18" charset="0"/>
              </a:rPr>
              <a:t>“THIS INFORMATION IS FURNISHED UPON THE CONDITION THAT IT WILL NOT BE RELEASED TO ANOTHER NATION WITHOUT SPECIFIC AUTHORITY OF THE DEPARTMENT OF THE AIR FORCE OF THE UNITED STATES, THAT IT WILL BE USED FOR MILITARY PURPOSES ONLY, THAT INDIVIDUAL OR CORPORATE RIGHTS ORIGINATING IN THE INFORMATION, WHETHER PATENTED OR NOT, WILL BE RESTRICTED, THAT THE RECIPIENT WILL REPORT PROMPTLY TO THE UNITED STATES ANY KNOWN OR SUSPECTED COMPROMISE, AND THAT THE INFORMATION WILL BE PROVIDED SUBSTANTIALLY THE SAME DEGREE OF SECURITY AFFORDED IT BY THE DEPARTMENT OF DEFENSE OF THE UNITED STATES.  ALSO, REGARDLESS OF ANY OTHER MARKING ON THE DOCUMENT, ITS SECURITY PROTECTION WILL NOT BE DOWNGRADED WITHOUT THE APPROVAL OF THE ORIGINATING UNITED STATES AGENCY.”</a:t>
            </a:r>
          </a:p>
        </p:txBody>
      </p:sp>
      <p:sp>
        <p:nvSpPr>
          <p:cNvPr id="7" name="Rectangle 6"/>
          <p:cNvSpPr/>
          <p:nvPr/>
        </p:nvSpPr>
        <p:spPr>
          <a:xfrm>
            <a:off x="6971251" y="6490871"/>
            <a:ext cx="2160049" cy="338554"/>
          </a:xfrm>
          <a:prstGeom prst="rect">
            <a:avLst/>
          </a:prstGeom>
        </p:spPr>
        <p:txBody>
          <a:bodyPr wrap="square">
            <a:spAutoFit/>
          </a:bodyPr>
          <a:lstStyle/>
          <a:p>
            <a:r>
              <a:rPr lang="en-US" sz="800" b="1" i="0" u="none" strike="noStrike" dirty="0">
                <a:solidFill>
                  <a:srgbClr val="000000"/>
                </a:solidFill>
                <a:effectLst/>
                <a:latin typeface="Calibri" panose="020F0502020204030204" pitchFamily="34" charset="0"/>
              </a:rPr>
              <a:t>FDO#: 2022-0304-240     PACAF/A2</a:t>
            </a:r>
          </a:p>
          <a:p>
            <a:r>
              <a:rPr lang="en-US" sz="800" b="1" i="0" u="none" strike="noStrike" dirty="0">
                <a:solidFill>
                  <a:srgbClr val="000000"/>
                </a:solidFill>
                <a:effectLst/>
                <a:latin typeface="Calibri" panose="020F0502020204030204" pitchFamily="34" charset="0"/>
              </a:rPr>
              <a:t>Disclosed:</a:t>
            </a:r>
            <a:r>
              <a:rPr lang="en-US" sz="800" b="1" i="0" u="none" strike="noStrike" baseline="0" dirty="0">
                <a:solidFill>
                  <a:srgbClr val="000000"/>
                </a:solidFill>
                <a:effectLst/>
                <a:latin typeface="Calibri" panose="020F0502020204030204" pitchFamily="34" charset="0"/>
              </a:rPr>
              <a:t> 20220304       REL TO USA, SGP, THA</a:t>
            </a:r>
            <a:r>
              <a:rPr lang="en-US" sz="800" b="1" dirty="0"/>
              <a:t> </a:t>
            </a:r>
          </a:p>
        </p:txBody>
      </p:sp>
    </p:spTree>
    <p:extLst>
      <p:ext uri="{BB962C8B-B14F-4D97-AF65-F5344CB8AC3E}">
        <p14:creationId xmlns:p14="http://schemas.microsoft.com/office/powerpoint/2010/main" val="37939035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5177790" y="598715"/>
            <a:ext cx="3574325" cy="598714"/>
          </a:xfrm>
        </p:spPr>
        <p:txBody>
          <a:bodyPr lIns="92075" tIns="46038" rIns="92075" bIns="46038" anchor="b"/>
          <a:lstStyle/>
          <a:p>
            <a:pPr eaLnBrk="1" hangingPunct="1"/>
            <a:r>
              <a:rPr lang="en-US" sz="1200" dirty="0"/>
              <a:t>(U) </a:t>
            </a:r>
            <a:r>
              <a:rPr lang="en-US" dirty="0"/>
              <a:t>Air to Ground</a:t>
            </a:r>
          </a:p>
        </p:txBody>
      </p:sp>
      <p:sp>
        <p:nvSpPr>
          <p:cNvPr id="109572" name="Rectangle 3"/>
          <p:cNvSpPr>
            <a:spLocks noGrp="1" noChangeArrowheads="1"/>
          </p:cNvSpPr>
          <p:nvPr>
            <p:ph type="body" idx="1"/>
          </p:nvPr>
        </p:nvSpPr>
        <p:spPr>
          <a:xfrm>
            <a:off x="413657" y="1371600"/>
            <a:ext cx="3076518" cy="4614863"/>
          </a:xfrm>
        </p:spPr>
        <p:txBody>
          <a:bodyPr lIns="92075" tIns="46038" rIns="92075" bIns="46038"/>
          <a:lstStyle/>
          <a:p>
            <a:pPr eaLnBrk="1" hangingPunct="1"/>
            <a:r>
              <a:rPr lang="en-US" dirty="0"/>
              <a:t>(U) DWE Achieved?</a:t>
            </a:r>
          </a:p>
          <a:p>
            <a:pPr eaLnBrk="1" hangingPunct="1"/>
            <a:r>
              <a:rPr lang="en-US" dirty="0"/>
              <a:t>(U) AOC needs info to roll targets into next ATO day</a:t>
            </a:r>
          </a:p>
        </p:txBody>
      </p:sp>
      <p:pic>
        <p:nvPicPr>
          <p:cNvPr id="3" name="Picture 2">
            <a:extLst>
              <a:ext uri="{FF2B5EF4-FFF2-40B4-BE49-F238E27FC236}">
                <a16:creationId xmlns:a16="http://schemas.microsoft.com/office/drawing/2014/main" id="{5C6E0C02-F44C-38CE-B335-936B51A36E61}"/>
              </a:ext>
            </a:extLst>
          </p:cNvPr>
          <p:cNvPicPr>
            <a:picLocks noChangeAspect="1"/>
          </p:cNvPicPr>
          <p:nvPr/>
        </p:nvPicPr>
        <p:blipFill>
          <a:blip r:embed="rId3"/>
          <a:stretch>
            <a:fillRect/>
          </a:stretch>
        </p:blipFill>
        <p:spPr>
          <a:xfrm>
            <a:off x="3302371" y="1387257"/>
            <a:ext cx="5681704" cy="4624421"/>
          </a:xfrm>
          <a:prstGeom prst="rect">
            <a:avLst/>
          </a:prstGeom>
        </p:spPr>
      </p:pic>
    </p:spTree>
    <p:extLst>
      <p:ext uri="{BB962C8B-B14F-4D97-AF65-F5344CB8AC3E}">
        <p14:creationId xmlns:p14="http://schemas.microsoft.com/office/powerpoint/2010/main" val="18391107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5177790" y="598715"/>
            <a:ext cx="3574325" cy="598714"/>
          </a:xfrm>
        </p:spPr>
        <p:txBody>
          <a:bodyPr lIns="92075" tIns="46038" rIns="92075" bIns="46038" anchor="b"/>
          <a:lstStyle/>
          <a:p>
            <a:pPr eaLnBrk="1" hangingPunct="1"/>
            <a:r>
              <a:rPr lang="en-US" sz="1200" dirty="0"/>
              <a:t>(U) </a:t>
            </a:r>
            <a:r>
              <a:rPr lang="en-US" dirty="0"/>
              <a:t>Ground to Air</a:t>
            </a:r>
          </a:p>
        </p:txBody>
      </p:sp>
      <p:sp>
        <p:nvSpPr>
          <p:cNvPr id="109572" name="Rectangle 3"/>
          <p:cNvSpPr>
            <a:spLocks noGrp="1" noChangeArrowheads="1"/>
          </p:cNvSpPr>
          <p:nvPr>
            <p:ph type="body" idx="1"/>
          </p:nvPr>
        </p:nvSpPr>
        <p:spPr>
          <a:xfrm>
            <a:off x="413657" y="1371600"/>
            <a:ext cx="3076518" cy="4614863"/>
          </a:xfrm>
        </p:spPr>
        <p:txBody>
          <a:bodyPr lIns="92075" tIns="46038" rIns="92075" bIns="46038"/>
          <a:lstStyle/>
          <a:p>
            <a:pPr eaLnBrk="1" hangingPunct="1"/>
            <a:r>
              <a:rPr lang="en-US" dirty="0"/>
              <a:t>(U) Used for blue SAFIRE</a:t>
            </a:r>
          </a:p>
          <a:p>
            <a:pPr eaLnBrk="1" hangingPunct="1"/>
            <a:r>
              <a:rPr lang="en-US" dirty="0"/>
              <a:t>(U) HOWEVER, blue fighters experiencing red SAFIRE should use this as a template to report SAM TTPs to CIC</a:t>
            </a:r>
          </a:p>
        </p:txBody>
      </p:sp>
      <p:pic>
        <p:nvPicPr>
          <p:cNvPr id="5" name="Picture 4">
            <a:extLst>
              <a:ext uri="{FF2B5EF4-FFF2-40B4-BE49-F238E27FC236}">
                <a16:creationId xmlns:a16="http://schemas.microsoft.com/office/drawing/2014/main" id="{0BC15001-4EA3-9EFD-F9BF-E7EC1F3117EB}"/>
              </a:ext>
            </a:extLst>
          </p:cNvPr>
          <p:cNvPicPr>
            <a:picLocks noChangeAspect="1"/>
          </p:cNvPicPr>
          <p:nvPr/>
        </p:nvPicPr>
        <p:blipFill>
          <a:blip r:embed="rId3"/>
          <a:stretch>
            <a:fillRect/>
          </a:stretch>
        </p:blipFill>
        <p:spPr>
          <a:xfrm>
            <a:off x="3416603" y="1297225"/>
            <a:ext cx="5672179" cy="5100675"/>
          </a:xfrm>
          <a:prstGeom prst="rect">
            <a:avLst/>
          </a:prstGeom>
        </p:spPr>
      </p:pic>
    </p:spTree>
    <p:extLst>
      <p:ext uri="{BB962C8B-B14F-4D97-AF65-F5344CB8AC3E}">
        <p14:creationId xmlns:p14="http://schemas.microsoft.com/office/powerpoint/2010/main" val="29922960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5177790" y="598715"/>
            <a:ext cx="3574325" cy="598714"/>
          </a:xfrm>
        </p:spPr>
        <p:txBody>
          <a:bodyPr lIns="92075" tIns="46038" rIns="92075" bIns="46038" anchor="b"/>
          <a:lstStyle/>
          <a:p>
            <a:pPr eaLnBrk="1" hangingPunct="1"/>
            <a:r>
              <a:rPr lang="en-US" sz="1200" dirty="0"/>
              <a:t>(U) </a:t>
            </a:r>
            <a:r>
              <a:rPr lang="en-US" dirty="0"/>
              <a:t>CSAR</a:t>
            </a:r>
          </a:p>
        </p:txBody>
      </p:sp>
      <p:sp>
        <p:nvSpPr>
          <p:cNvPr id="109572" name="Rectangle 3"/>
          <p:cNvSpPr>
            <a:spLocks noGrp="1" noChangeArrowheads="1"/>
          </p:cNvSpPr>
          <p:nvPr>
            <p:ph type="body" idx="1"/>
          </p:nvPr>
        </p:nvSpPr>
        <p:spPr>
          <a:xfrm>
            <a:off x="413657" y="1371600"/>
            <a:ext cx="3076518" cy="4614863"/>
          </a:xfrm>
        </p:spPr>
        <p:txBody>
          <a:bodyPr lIns="92075" tIns="46038" rIns="92075" bIns="46038"/>
          <a:lstStyle/>
          <a:p>
            <a:pPr eaLnBrk="1" hangingPunct="1"/>
            <a:r>
              <a:rPr lang="en-US" dirty="0"/>
              <a:t>(U) AOC needs info to roll CSAR into next ATO day</a:t>
            </a:r>
          </a:p>
        </p:txBody>
      </p:sp>
      <p:pic>
        <p:nvPicPr>
          <p:cNvPr id="4" name="Picture 3">
            <a:extLst>
              <a:ext uri="{FF2B5EF4-FFF2-40B4-BE49-F238E27FC236}">
                <a16:creationId xmlns:a16="http://schemas.microsoft.com/office/drawing/2014/main" id="{816B2D6E-DDBE-3ED6-0FE9-5C4BE4D9BB42}"/>
              </a:ext>
            </a:extLst>
          </p:cNvPr>
          <p:cNvPicPr>
            <a:picLocks noChangeAspect="1"/>
          </p:cNvPicPr>
          <p:nvPr/>
        </p:nvPicPr>
        <p:blipFill>
          <a:blip r:embed="rId3"/>
          <a:stretch>
            <a:fillRect/>
          </a:stretch>
        </p:blipFill>
        <p:spPr>
          <a:xfrm>
            <a:off x="4657556" y="1476154"/>
            <a:ext cx="4414757" cy="4903115"/>
          </a:xfrm>
          <a:prstGeom prst="rect">
            <a:avLst/>
          </a:prstGeom>
        </p:spPr>
      </p:pic>
    </p:spTree>
    <p:extLst>
      <p:ext uri="{BB962C8B-B14F-4D97-AF65-F5344CB8AC3E}">
        <p14:creationId xmlns:p14="http://schemas.microsoft.com/office/powerpoint/2010/main" val="34601393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2601693" y="525694"/>
            <a:ext cx="6157232" cy="682625"/>
          </a:xfrm>
        </p:spPr>
        <p:txBody>
          <a:bodyPr lIns="92075" tIns="46038" rIns="92075" bIns="46038" anchor="b"/>
          <a:lstStyle/>
          <a:p>
            <a:pPr eaLnBrk="1" hangingPunct="1"/>
            <a:r>
              <a:rPr lang="en-US" sz="1200" dirty="0"/>
              <a:t>(U) </a:t>
            </a:r>
            <a:r>
              <a:rPr lang="en-US" sz="3200" dirty="0"/>
              <a:t>TGTPOS/Target Information</a:t>
            </a:r>
          </a:p>
        </p:txBody>
      </p:sp>
      <p:sp>
        <p:nvSpPr>
          <p:cNvPr id="110596" name="Rectangle 3"/>
          <p:cNvSpPr>
            <a:spLocks noGrp="1" noChangeArrowheads="1"/>
          </p:cNvSpPr>
          <p:nvPr>
            <p:ph type="body" idx="1"/>
          </p:nvPr>
        </p:nvSpPr>
        <p:spPr>
          <a:xfrm>
            <a:off x="413657" y="1259790"/>
            <a:ext cx="8338458" cy="5638800"/>
          </a:xfrm>
        </p:spPr>
        <p:txBody>
          <a:bodyPr lIns="92075" tIns="46038" rIns="92075" bIns="46038"/>
          <a:lstStyle/>
          <a:p>
            <a:pPr eaLnBrk="1" hangingPunct="1"/>
            <a:r>
              <a:rPr lang="en-US" sz="2000" dirty="0"/>
              <a:t>(U) Prefill</a:t>
            </a:r>
          </a:p>
          <a:p>
            <a:pPr lvl="1" eaLnBrk="1" hangingPunct="1"/>
            <a:r>
              <a:rPr lang="en-US" sz="2000" dirty="0"/>
              <a:t>(U) Target name, target type, coordinates</a:t>
            </a:r>
          </a:p>
          <a:p>
            <a:pPr lvl="1" eaLnBrk="1" hangingPunct="1"/>
            <a:r>
              <a:rPr lang="en-US" sz="2000" dirty="0"/>
              <a:t>(U) Planned Time over Target (TOT) (but verify with pilots)</a:t>
            </a:r>
          </a:p>
          <a:p>
            <a:pPr lvl="1" eaLnBrk="1" hangingPunct="1"/>
            <a:r>
              <a:rPr lang="en-US" sz="2000" dirty="0"/>
              <a:t>(U) Munition type, #, &amp; fuzing (type &amp; delay)</a:t>
            </a:r>
          </a:p>
          <a:p>
            <a:pPr lvl="1" eaLnBrk="1" hangingPunct="1">
              <a:buFontTx/>
              <a:buNone/>
            </a:pPr>
            <a:endParaRPr lang="en-US" sz="2000" dirty="0"/>
          </a:p>
          <a:p>
            <a:pPr eaLnBrk="1" hangingPunct="1"/>
            <a:r>
              <a:rPr lang="en-US" sz="2000" dirty="0"/>
              <a:t>(U) Debrief</a:t>
            </a:r>
          </a:p>
          <a:p>
            <a:pPr lvl="1" eaLnBrk="1" hangingPunct="1"/>
            <a:r>
              <a:rPr lang="en-US" sz="2000" dirty="0"/>
              <a:t>(U) RESULTS/...Weapons results</a:t>
            </a:r>
          </a:p>
          <a:p>
            <a:pPr lvl="2" eaLnBrk="1" hangingPunct="1"/>
            <a:r>
              <a:rPr lang="en-US" sz="2000" dirty="0"/>
              <a:t>(U) Unsuccessful, WHY? / Successful, how do they know?</a:t>
            </a:r>
          </a:p>
          <a:p>
            <a:pPr lvl="2" eaLnBrk="1" hangingPunct="1"/>
            <a:r>
              <a:rPr lang="en-US" sz="2000" dirty="0"/>
              <a:t>(U) Verify # of munitions expended</a:t>
            </a:r>
          </a:p>
          <a:p>
            <a:pPr lvl="1" eaLnBrk="1" hangingPunct="1"/>
            <a:r>
              <a:rPr lang="en-US" sz="2000" dirty="0"/>
              <a:t>(U) Delivery info</a:t>
            </a:r>
          </a:p>
          <a:p>
            <a:pPr lvl="2" eaLnBrk="1" hangingPunct="1"/>
            <a:r>
              <a:rPr lang="en-US" sz="2000" dirty="0"/>
              <a:t>(U) Time/ Location / Heading / Altitude / Airspeed / Axis / Delivery Type / Slant Range</a:t>
            </a:r>
          </a:p>
          <a:p>
            <a:pPr lvl="1" eaLnBrk="1" hangingPunct="1"/>
            <a:r>
              <a:rPr lang="en-US" sz="2000" dirty="0"/>
              <a:t>(U) TARWI/...Target area weather</a:t>
            </a:r>
          </a:p>
        </p:txBody>
      </p:sp>
    </p:spTree>
    <p:extLst>
      <p:ext uri="{BB962C8B-B14F-4D97-AF65-F5344CB8AC3E}">
        <p14:creationId xmlns:p14="http://schemas.microsoft.com/office/powerpoint/2010/main" val="10904431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508174" y="609596"/>
            <a:ext cx="3274786" cy="671967"/>
          </a:xfrm>
        </p:spPr>
        <p:txBody>
          <a:bodyPr anchor="t"/>
          <a:lstStyle/>
          <a:p>
            <a:r>
              <a:rPr lang="en-US" sz="1200" dirty="0"/>
              <a:t>(U)  </a:t>
            </a:r>
            <a:r>
              <a:rPr lang="en-US" dirty="0"/>
              <a:t>INFLTREP</a:t>
            </a:r>
          </a:p>
        </p:txBody>
      </p:sp>
      <p:sp>
        <p:nvSpPr>
          <p:cNvPr id="90115"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0116"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0119" name="Rectangle 7"/>
          <p:cNvSpPr>
            <a:spLocks noGrp="1" noChangeArrowheads="1"/>
          </p:cNvSpPr>
          <p:nvPr>
            <p:ph type="body" idx="1"/>
          </p:nvPr>
        </p:nvSpPr>
        <p:spPr>
          <a:xfrm>
            <a:off x="435429" y="1262734"/>
            <a:ext cx="8338458" cy="4525963"/>
          </a:xfrm>
        </p:spPr>
        <p:txBody>
          <a:bodyPr anchorCtr="0"/>
          <a:lstStyle/>
          <a:p>
            <a:r>
              <a:rPr lang="en-US" dirty="0"/>
              <a:t>(U) INFLTREP (In-flight Report)</a:t>
            </a:r>
          </a:p>
          <a:p>
            <a:pPr lvl="1"/>
            <a:r>
              <a:rPr lang="en-US" dirty="0"/>
              <a:t>(U) Unlike other reports, this is an aircrew responsibility</a:t>
            </a:r>
          </a:p>
          <a:p>
            <a:pPr lvl="1"/>
            <a:r>
              <a:rPr lang="en-US" dirty="0"/>
              <a:t>(U) Usually given during RTB</a:t>
            </a:r>
          </a:p>
          <a:p>
            <a:pPr lvl="1"/>
            <a:r>
              <a:rPr lang="en-US" dirty="0"/>
              <a:t>(U) Can be used at any time for perishable info or imminent threats</a:t>
            </a:r>
          </a:p>
          <a:p>
            <a:pPr lvl="1"/>
            <a:endParaRPr lang="en-US" dirty="0"/>
          </a:p>
          <a:p>
            <a:r>
              <a:rPr lang="en-US" dirty="0"/>
              <a:t>(U) If it was in an INFLTREP, it should be in the MISREP</a:t>
            </a:r>
          </a:p>
          <a:p>
            <a:pPr lvl="1"/>
            <a:r>
              <a:rPr lang="en-US" dirty="0"/>
              <a:t>(U) Add further information if possible</a:t>
            </a:r>
          </a:p>
          <a:p>
            <a:pPr lvl="1"/>
            <a:endParaRPr lang="en-US" dirty="0"/>
          </a:p>
        </p:txBody>
      </p:sp>
    </p:spTree>
    <p:extLst>
      <p:ext uri="{BB962C8B-B14F-4D97-AF65-F5344CB8AC3E}">
        <p14:creationId xmlns:p14="http://schemas.microsoft.com/office/powerpoint/2010/main" val="37566961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542316" y="563118"/>
            <a:ext cx="2186214" cy="656091"/>
          </a:xfrm>
        </p:spPr>
        <p:txBody>
          <a:bodyPr anchor="t"/>
          <a:lstStyle/>
          <a:p>
            <a:r>
              <a:rPr lang="en-US" sz="1200" dirty="0"/>
              <a:t>(U)  </a:t>
            </a:r>
            <a:r>
              <a:rPr lang="en-US" dirty="0"/>
              <a:t>INTREP</a:t>
            </a:r>
          </a:p>
        </p:txBody>
      </p:sp>
      <p:sp>
        <p:nvSpPr>
          <p:cNvPr id="91139"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1140"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1143" name="Rectangle 7"/>
          <p:cNvSpPr>
            <a:spLocks noGrp="1" noChangeArrowheads="1"/>
          </p:cNvSpPr>
          <p:nvPr>
            <p:ph type="body" idx="1"/>
          </p:nvPr>
        </p:nvSpPr>
        <p:spPr>
          <a:xfrm>
            <a:off x="468086" y="1273620"/>
            <a:ext cx="8316685" cy="4525963"/>
          </a:xfrm>
        </p:spPr>
        <p:txBody>
          <a:bodyPr anchorCtr="0"/>
          <a:lstStyle/>
          <a:p>
            <a:r>
              <a:rPr lang="en-US" dirty="0"/>
              <a:t>(U) INTREP (Intelligence Report)</a:t>
            </a:r>
          </a:p>
          <a:p>
            <a:pPr lvl="1"/>
            <a:r>
              <a:rPr lang="en-US" dirty="0"/>
              <a:t>(U) Information added to a MISREP</a:t>
            </a:r>
          </a:p>
          <a:p>
            <a:pPr lvl="1"/>
            <a:r>
              <a:rPr lang="en-US" dirty="0"/>
              <a:t>(U) Can be used for clarification</a:t>
            </a:r>
          </a:p>
          <a:p>
            <a:pPr lvl="1"/>
            <a:r>
              <a:rPr lang="en-US" dirty="0"/>
              <a:t>(U) Can submit as many INTREPs as necessary</a:t>
            </a:r>
          </a:p>
          <a:p>
            <a:pPr lvl="1"/>
            <a:endParaRPr lang="en-US" dirty="0"/>
          </a:p>
          <a:p>
            <a:pPr lvl="1">
              <a:buFontTx/>
              <a:buNone/>
            </a:pPr>
            <a:endParaRPr lang="en-US" dirty="0"/>
          </a:p>
        </p:txBody>
      </p:sp>
    </p:spTree>
    <p:extLst>
      <p:ext uri="{BB962C8B-B14F-4D97-AF65-F5344CB8AC3E}">
        <p14:creationId xmlns:p14="http://schemas.microsoft.com/office/powerpoint/2010/main" val="36812339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302829" y="563118"/>
            <a:ext cx="2425701" cy="656091"/>
          </a:xfrm>
        </p:spPr>
        <p:txBody>
          <a:bodyPr anchor="t"/>
          <a:lstStyle/>
          <a:p>
            <a:r>
              <a:rPr lang="en-US" sz="1200" dirty="0"/>
              <a:t>(U)  </a:t>
            </a:r>
            <a:r>
              <a:rPr lang="en-US" dirty="0"/>
              <a:t>ACEREP</a:t>
            </a:r>
          </a:p>
        </p:txBody>
      </p:sp>
      <p:sp>
        <p:nvSpPr>
          <p:cNvPr id="91139" name="Rectangle 3"/>
          <p:cNvSpPr>
            <a:spLocks noChangeArrowheads="1"/>
          </p:cNvSpPr>
          <p:nvPr/>
        </p:nvSpPr>
        <p:spPr bwMode="auto">
          <a:xfrm>
            <a:off x="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400">
              <a:solidFill>
                <a:srgbClr val="FFFFFF"/>
              </a:solidFill>
            </a:endParaRPr>
          </a:p>
        </p:txBody>
      </p:sp>
      <p:sp>
        <p:nvSpPr>
          <p:cNvPr id="91140" name="Rectangle 4"/>
          <p:cNvSpPr>
            <a:spLocks noChangeArrowheads="1"/>
          </p:cNvSpPr>
          <p:nvPr/>
        </p:nvSpPr>
        <p:spPr bwMode="auto">
          <a:xfrm>
            <a:off x="152400" y="63960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ase">
              <a:spcBef>
                <a:spcPct val="50000"/>
              </a:spcBef>
              <a:spcAft>
                <a:spcPct val="0"/>
              </a:spcAft>
            </a:pPr>
            <a:endParaRPr lang="en-US" sz="1200">
              <a:solidFill>
                <a:srgbClr val="FFFFFF"/>
              </a:solidFill>
            </a:endParaRPr>
          </a:p>
        </p:txBody>
      </p:sp>
      <p:sp>
        <p:nvSpPr>
          <p:cNvPr id="91143" name="Rectangle 7"/>
          <p:cNvSpPr>
            <a:spLocks noGrp="1" noChangeArrowheads="1"/>
          </p:cNvSpPr>
          <p:nvPr>
            <p:ph type="body" idx="1"/>
          </p:nvPr>
        </p:nvSpPr>
        <p:spPr>
          <a:xfrm>
            <a:off x="468086" y="1273620"/>
            <a:ext cx="8316685" cy="4525963"/>
          </a:xfrm>
        </p:spPr>
        <p:txBody>
          <a:bodyPr anchorCtr="0"/>
          <a:lstStyle/>
          <a:p>
            <a:r>
              <a:rPr lang="en-US" dirty="0"/>
              <a:t>(U) ACEREP</a:t>
            </a:r>
          </a:p>
          <a:p>
            <a:pPr lvl="1"/>
            <a:r>
              <a:rPr lang="en-US" dirty="0"/>
              <a:t>(U) ATO DAY</a:t>
            </a:r>
          </a:p>
          <a:p>
            <a:pPr lvl="1"/>
            <a:r>
              <a:rPr lang="en-US" dirty="0"/>
              <a:t>(U) MSN #</a:t>
            </a:r>
          </a:p>
          <a:p>
            <a:pPr lvl="1"/>
            <a:r>
              <a:rPr lang="en-US" dirty="0"/>
              <a:t>(U) CALLSIGN</a:t>
            </a:r>
          </a:p>
          <a:p>
            <a:pPr lvl="1"/>
            <a:r>
              <a:rPr lang="en-US" dirty="0"/>
              <a:t>(U) BE#</a:t>
            </a:r>
          </a:p>
          <a:p>
            <a:pPr lvl="1"/>
            <a:r>
              <a:rPr lang="en-US" dirty="0"/>
              <a:t>(U) O-SUFF</a:t>
            </a:r>
          </a:p>
          <a:p>
            <a:pPr lvl="1"/>
            <a:r>
              <a:rPr lang="en-US" dirty="0"/>
              <a:t>(U) JDPI</a:t>
            </a:r>
          </a:p>
          <a:p>
            <a:pPr lvl="1"/>
            <a:r>
              <a:rPr lang="en-US" dirty="0"/>
              <a:t>(U) WEAPON (S) EMPLOYED SUCCESSFULLY (Yes/No/UNK)</a:t>
            </a:r>
          </a:p>
          <a:p>
            <a:pPr lvl="1"/>
            <a:r>
              <a:rPr lang="en-US" dirty="0"/>
              <a:t>(U) TYPE OF MUNITIONS(S) EMPLOYED</a:t>
            </a:r>
          </a:p>
          <a:p>
            <a:pPr lvl="1"/>
            <a:r>
              <a:rPr lang="en-US" dirty="0"/>
              <a:t>(U) DETAILS – NARR / POC</a:t>
            </a:r>
          </a:p>
          <a:p>
            <a:pPr lvl="1"/>
            <a:endParaRPr lang="en-US" dirty="0"/>
          </a:p>
          <a:p>
            <a:pPr lvl="1">
              <a:buFontTx/>
              <a:buNone/>
            </a:pPr>
            <a:endParaRPr lang="en-US" dirty="0"/>
          </a:p>
        </p:txBody>
      </p:sp>
    </p:spTree>
    <p:extLst>
      <p:ext uri="{BB962C8B-B14F-4D97-AF65-F5344CB8AC3E}">
        <p14:creationId xmlns:p14="http://schemas.microsoft.com/office/powerpoint/2010/main" val="11934592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2365375"/>
            <a:ext cx="914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800" b="1" i="1" dirty="0">
                <a:solidFill>
                  <a:srgbClr val="151C77"/>
                </a:solidFill>
              </a:rPr>
              <a:t>Questions?</a:t>
            </a:r>
          </a:p>
          <a:p>
            <a:pPr algn="ctr"/>
            <a:endParaRPr lang="en-US" sz="8800" b="1" i="1" dirty="0">
              <a:solidFill>
                <a:srgbClr val="151C77"/>
              </a:solidFill>
            </a:endParaRPr>
          </a:p>
          <a:p>
            <a:pPr algn="ctr"/>
            <a:r>
              <a:rPr lang="en-US" sz="2400" b="1" dirty="0">
                <a:solidFill>
                  <a:srgbClr val="151C77"/>
                </a:solidFill>
              </a:rPr>
              <a:t>This Briefing is:</a:t>
            </a:r>
            <a:r>
              <a:rPr lang="en-US" sz="2400" b="1" dirty="0">
                <a:solidFill>
                  <a:srgbClr val="000099"/>
                </a:solidFill>
              </a:rPr>
              <a:t> </a:t>
            </a:r>
            <a:r>
              <a:rPr lang="en-US" sz="2400" b="1" dirty="0">
                <a:solidFill>
                  <a:srgbClr val="00B050"/>
                </a:solidFill>
              </a:rPr>
              <a:t>UNCLASSIFIED//REL TO USA, SGP, THA</a:t>
            </a:r>
          </a:p>
          <a:p>
            <a:pPr algn="ctr"/>
            <a:endParaRPr lang="en-US" sz="2400" b="1" dirty="0">
              <a:solidFill>
                <a:srgbClr val="FF0066"/>
              </a:solidFill>
            </a:endParaRPr>
          </a:p>
        </p:txBody>
      </p:sp>
    </p:spTree>
    <p:extLst>
      <p:ext uri="{BB962C8B-B14F-4D97-AF65-F5344CB8AC3E}">
        <p14:creationId xmlns:p14="http://schemas.microsoft.com/office/powerpoint/2010/main" val="9266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527015" y="609600"/>
            <a:ext cx="5277394" cy="592183"/>
          </a:xfrm>
        </p:spPr>
        <p:txBody>
          <a:bodyPr/>
          <a:lstStyle/>
          <a:p>
            <a:pPr eaLnBrk="1" hangingPunct="1"/>
            <a:r>
              <a:rPr lang="en-US" sz="1200" dirty="0"/>
              <a:t>(U) </a:t>
            </a:r>
            <a:r>
              <a:rPr lang="en-US" dirty="0"/>
              <a:t>MPC Methodology</a:t>
            </a:r>
          </a:p>
        </p:txBody>
      </p:sp>
      <p:sp>
        <p:nvSpPr>
          <p:cNvPr id="82947" name="Rectangle 4"/>
          <p:cNvSpPr>
            <a:spLocks noGrp="1" noChangeArrowheads="1"/>
          </p:cNvSpPr>
          <p:nvPr>
            <p:ph type="body" idx="1"/>
          </p:nvPr>
        </p:nvSpPr>
        <p:spPr>
          <a:xfrm>
            <a:off x="391884" y="1286691"/>
            <a:ext cx="3085411" cy="4267200"/>
          </a:xfrm>
        </p:spPr>
        <p:txBody>
          <a:bodyPr/>
          <a:lstStyle/>
          <a:p>
            <a:pPr eaLnBrk="1" hangingPunct="1"/>
            <a:endParaRPr lang="en-US" dirty="0"/>
          </a:p>
          <a:p>
            <a:pPr eaLnBrk="1" hangingPunct="1"/>
            <a:r>
              <a:rPr lang="en-US" dirty="0"/>
              <a:t>(U) ME3C-(PC)</a:t>
            </a:r>
            <a:r>
              <a:rPr lang="en-US" baseline="30000" dirty="0"/>
              <a:t>2</a:t>
            </a:r>
          </a:p>
          <a:p>
            <a:pPr lvl="1" eaLnBrk="1" hangingPunct="1"/>
            <a:r>
              <a:rPr lang="en-US" dirty="0"/>
              <a:t> (U) Mission</a:t>
            </a:r>
          </a:p>
          <a:p>
            <a:pPr lvl="1" eaLnBrk="1" hangingPunct="1"/>
            <a:r>
              <a:rPr lang="en-US" dirty="0"/>
              <a:t> (U) Environment</a:t>
            </a:r>
          </a:p>
          <a:p>
            <a:pPr lvl="1" eaLnBrk="1" hangingPunct="1"/>
            <a:r>
              <a:rPr lang="en-US" dirty="0"/>
              <a:t> (U) Enemy</a:t>
            </a:r>
          </a:p>
          <a:p>
            <a:pPr lvl="1" eaLnBrk="1" hangingPunct="1"/>
            <a:r>
              <a:rPr lang="en-US" dirty="0"/>
              <a:t> (U) Effects</a:t>
            </a:r>
          </a:p>
          <a:p>
            <a:pPr lvl="1" eaLnBrk="1" hangingPunct="1"/>
            <a:r>
              <a:rPr lang="en-US" dirty="0"/>
              <a:t> (U) Capabilities</a:t>
            </a:r>
          </a:p>
          <a:p>
            <a:pPr lvl="1" eaLnBrk="1" hangingPunct="1"/>
            <a:r>
              <a:rPr lang="en-US" dirty="0"/>
              <a:t> (U) Phasing</a:t>
            </a:r>
          </a:p>
          <a:p>
            <a:pPr lvl="1" eaLnBrk="1" hangingPunct="1"/>
            <a:r>
              <a:rPr lang="en-US" dirty="0"/>
              <a:t> (U) Contracts</a:t>
            </a:r>
          </a:p>
          <a:p>
            <a:pPr lvl="1" eaLnBrk="1" hangingPunct="1"/>
            <a:r>
              <a:rPr lang="en-US" dirty="0"/>
              <a:t> (U) Plan</a:t>
            </a:r>
          </a:p>
          <a:p>
            <a:pPr lvl="1" eaLnBrk="1" hangingPunct="1"/>
            <a:r>
              <a:rPr lang="en-US" dirty="0"/>
              <a:t> (U) Contingencies</a:t>
            </a:r>
          </a:p>
        </p:txBody>
      </p:sp>
      <p:sp>
        <p:nvSpPr>
          <p:cNvPr id="2" name="Arrow: Right 1">
            <a:extLst>
              <a:ext uri="{FF2B5EF4-FFF2-40B4-BE49-F238E27FC236}">
                <a16:creationId xmlns:a16="http://schemas.microsoft.com/office/drawing/2014/main" id="{254E1E9B-0960-BEFC-2044-36F16BD5B255}"/>
              </a:ext>
            </a:extLst>
          </p:cNvPr>
          <p:cNvSpPr/>
          <p:nvPr/>
        </p:nvSpPr>
        <p:spPr bwMode="auto">
          <a:xfrm>
            <a:off x="3664039" y="3277673"/>
            <a:ext cx="850006" cy="47007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ndParaRPr>
          </a:p>
        </p:txBody>
      </p:sp>
      <p:sp>
        <p:nvSpPr>
          <p:cNvPr id="3" name="Rectangle 4">
            <a:extLst>
              <a:ext uri="{FF2B5EF4-FFF2-40B4-BE49-F238E27FC236}">
                <a16:creationId xmlns:a16="http://schemas.microsoft.com/office/drawing/2014/main" id="{30FCFA1D-4856-CC76-D456-719767552472}"/>
              </a:ext>
            </a:extLst>
          </p:cNvPr>
          <p:cNvSpPr txBox="1">
            <a:spLocks noChangeArrowheads="1"/>
          </p:cNvSpPr>
          <p:nvPr/>
        </p:nvSpPr>
        <p:spPr bwMode="auto">
          <a:xfrm>
            <a:off x="4629957" y="1295400"/>
            <a:ext cx="4365936"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6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566738"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2pPr>
            <a:lvl3pPr marL="849313"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3pPr>
            <a:lvl4pPr marL="1133475" indent="-282575"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4pPr>
            <a:lvl5pPr marL="1417320" indent="-283464" algn="l" rtl="0" eaLnBrk="0" fontAlgn="base" hangingPunct="0">
              <a:spcBef>
                <a:spcPts val="300"/>
              </a:spcBef>
              <a:spcAft>
                <a:spcPct val="0"/>
              </a:spcAft>
              <a:buClr>
                <a:srgbClr val="151C77"/>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eaLnBrk="1" hangingPunct="1"/>
            <a:endParaRPr lang="en-US" kern="0" dirty="0"/>
          </a:p>
          <a:p>
            <a:pPr eaLnBrk="1" hangingPunct="1"/>
            <a:r>
              <a:rPr lang="en-US" kern="0" dirty="0"/>
              <a:t>(U) Meetings</a:t>
            </a:r>
            <a:endParaRPr lang="en-US" kern="0" baseline="30000" dirty="0"/>
          </a:p>
          <a:p>
            <a:pPr lvl="1" eaLnBrk="1" hangingPunct="1"/>
            <a:r>
              <a:rPr lang="en-US" kern="0" dirty="0"/>
              <a:t> (U) Design Initiation Meeting</a:t>
            </a:r>
          </a:p>
          <a:p>
            <a:pPr lvl="1" eaLnBrk="1" hangingPunct="1"/>
            <a:r>
              <a:rPr lang="en-US" kern="0" dirty="0"/>
              <a:t> (U) Mission Analysis Meeting</a:t>
            </a:r>
          </a:p>
          <a:p>
            <a:pPr lvl="1" eaLnBrk="1" hangingPunct="1"/>
            <a:r>
              <a:rPr lang="en-US" kern="0" dirty="0"/>
              <a:t> (U) Game Plan Development Meeting</a:t>
            </a:r>
          </a:p>
          <a:p>
            <a:pPr lvl="1" eaLnBrk="1" hangingPunct="1"/>
            <a:r>
              <a:rPr lang="en-US" kern="0" dirty="0"/>
              <a:t> (U) Game Plan Analysis and Wargaming</a:t>
            </a:r>
          </a:p>
          <a:p>
            <a:pPr lvl="1" eaLnBrk="1" hangingPunct="1"/>
            <a:r>
              <a:rPr lang="en-US" kern="0" dirty="0"/>
              <a:t> (U) Game Plan Comparison and Approval Meeting</a:t>
            </a:r>
          </a:p>
        </p:txBody>
      </p:sp>
    </p:spTree>
    <p:extLst>
      <p:ext uri="{BB962C8B-B14F-4D97-AF65-F5344CB8AC3E}">
        <p14:creationId xmlns:p14="http://schemas.microsoft.com/office/powerpoint/2010/main" val="77265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60620" y="609600"/>
            <a:ext cx="6743789" cy="592183"/>
          </a:xfrm>
        </p:spPr>
        <p:txBody>
          <a:bodyPr/>
          <a:lstStyle/>
          <a:p>
            <a:pPr eaLnBrk="1" hangingPunct="1"/>
            <a:r>
              <a:rPr lang="en-US" sz="1200" dirty="0"/>
              <a:t>(U) </a:t>
            </a:r>
            <a:r>
              <a:rPr lang="en-US" dirty="0"/>
              <a:t>IMPC Meetings, DIM/MAM</a:t>
            </a:r>
          </a:p>
        </p:txBody>
      </p:sp>
      <p:sp>
        <p:nvSpPr>
          <p:cNvPr id="82947" name="Rectangle 4"/>
          <p:cNvSpPr>
            <a:spLocks noGrp="1" noChangeArrowheads="1"/>
          </p:cNvSpPr>
          <p:nvPr>
            <p:ph type="body" idx="1"/>
          </p:nvPr>
        </p:nvSpPr>
        <p:spPr>
          <a:xfrm>
            <a:off x="391884" y="1286691"/>
            <a:ext cx="8249840" cy="4267200"/>
          </a:xfrm>
        </p:spPr>
        <p:txBody>
          <a:bodyPr/>
          <a:lstStyle/>
          <a:p>
            <a:pPr eaLnBrk="1" hangingPunct="1"/>
            <a:endParaRPr lang="en-US" dirty="0"/>
          </a:p>
          <a:p>
            <a:pPr eaLnBrk="1" hangingPunct="1"/>
            <a:r>
              <a:rPr lang="en-US" dirty="0"/>
              <a:t>(U) DIM</a:t>
            </a:r>
            <a:endParaRPr lang="en-US" baseline="30000" dirty="0"/>
          </a:p>
          <a:p>
            <a:pPr lvl="1" eaLnBrk="1" hangingPunct="1"/>
            <a:r>
              <a:rPr lang="en-US" dirty="0"/>
              <a:t> (U) Present the </a:t>
            </a:r>
            <a:r>
              <a:rPr lang="en-US" i="1" dirty="0">
                <a:solidFill>
                  <a:srgbClr val="00B050"/>
                </a:solidFill>
              </a:rPr>
              <a:t>Tactical Problem</a:t>
            </a:r>
            <a:r>
              <a:rPr lang="en-US" dirty="0">
                <a:solidFill>
                  <a:srgbClr val="00B050"/>
                </a:solidFill>
              </a:rPr>
              <a:t>, </a:t>
            </a:r>
            <a:r>
              <a:rPr lang="en-US" dirty="0"/>
              <a:t>ATO </a:t>
            </a:r>
            <a:r>
              <a:rPr lang="en-US" dirty="0" err="1"/>
              <a:t>tgts</a:t>
            </a:r>
            <a:r>
              <a:rPr lang="en-US" dirty="0"/>
              <a:t>, threats, and adversary COAs</a:t>
            </a:r>
          </a:p>
          <a:p>
            <a:pPr lvl="1" eaLnBrk="1" hangingPunct="1"/>
            <a:r>
              <a:rPr lang="en-US" dirty="0"/>
              <a:t> (U) Audience: MPCC </a:t>
            </a:r>
          </a:p>
          <a:p>
            <a:pPr lvl="1" eaLnBrk="1" hangingPunct="1"/>
            <a:r>
              <a:rPr lang="en-US" dirty="0"/>
              <a:t> (U) Time: 5-10, but no more than 15 minutes</a:t>
            </a:r>
          </a:p>
          <a:p>
            <a:pPr eaLnBrk="1" hangingPunct="1"/>
            <a:r>
              <a:rPr lang="en-US" dirty="0"/>
              <a:t> (U) MAM</a:t>
            </a:r>
          </a:p>
          <a:p>
            <a:pPr lvl="1" eaLnBrk="1" hangingPunct="1"/>
            <a:r>
              <a:rPr lang="en-US" dirty="0"/>
              <a:t> (U) Same same, but different</a:t>
            </a:r>
          </a:p>
          <a:p>
            <a:pPr lvl="1" eaLnBrk="1" hangingPunct="1"/>
            <a:r>
              <a:rPr lang="en-US" dirty="0"/>
              <a:t> (U) Present the </a:t>
            </a:r>
            <a:r>
              <a:rPr lang="en-US" i="1" dirty="0">
                <a:solidFill>
                  <a:srgbClr val="00B050"/>
                </a:solidFill>
              </a:rPr>
              <a:t>Tactical Problem</a:t>
            </a:r>
            <a:r>
              <a:rPr lang="en-US" dirty="0">
                <a:solidFill>
                  <a:srgbClr val="00B050"/>
                </a:solidFill>
              </a:rPr>
              <a:t>, </a:t>
            </a:r>
            <a:r>
              <a:rPr lang="en-US" dirty="0"/>
              <a:t>ATO </a:t>
            </a:r>
            <a:r>
              <a:rPr lang="en-US" dirty="0" err="1"/>
              <a:t>tgts</a:t>
            </a:r>
            <a:r>
              <a:rPr lang="en-US" dirty="0"/>
              <a:t>, threats, and adversary COAs</a:t>
            </a:r>
          </a:p>
          <a:p>
            <a:pPr lvl="1" eaLnBrk="1" hangingPunct="1"/>
            <a:r>
              <a:rPr lang="en-US" dirty="0"/>
              <a:t> (U) Audience: Team Leads</a:t>
            </a:r>
          </a:p>
          <a:p>
            <a:pPr lvl="1" eaLnBrk="1" hangingPunct="1"/>
            <a:r>
              <a:rPr lang="en-US" dirty="0"/>
              <a:t> (U) Time: No more than 10 minutes</a:t>
            </a:r>
          </a:p>
          <a:p>
            <a:pPr lvl="1" eaLnBrk="1" hangingPunct="1"/>
            <a:r>
              <a:rPr lang="en-US" dirty="0"/>
              <a:t> (U) Start giving red a vote</a:t>
            </a:r>
          </a:p>
        </p:txBody>
      </p:sp>
    </p:spTree>
    <p:extLst>
      <p:ext uri="{BB962C8B-B14F-4D97-AF65-F5344CB8AC3E}">
        <p14:creationId xmlns:p14="http://schemas.microsoft.com/office/powerpoint/2010/main" val="18127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D8DD-7EE2-7B7F-AAC7-4FA29B60779B}"/>
              </a:ext>
            </a:extLst>
          </p:cNvPr>
          <p:cNvSpPr>
            <a:spLocks noGrp="1"/>
          </p:cNvSpPr>
          <p:nvPr>
            <p:ph type="title"/>
          </p:nvPr>
        </p:nvSpPr>
        <p:spPr/>
        <p:txBody>
          <a:bodyPr/>
          <a:lstStyle/>
          <a:p>
            <a:r>
              <a:rPr lang="en-US" dirty="0"/>
              <a:t>(U) AETTP 3-3.IPE Table A2.11</a:t>
            </a:r>
          </a:p>
        </p:txBody>
      </p:sp>
      <p:sp>
        <p:nvSpPr>
          <p:cNvPr id="4" name="Slide Number Placeholder 3">
            <a:extLst>
              <a:ext uri="{FF2B5EF4-FFF2-40B4-BE49-F238E27FC236}">
                <a16:creationId xmlns:a16="http://schemas.microsoft.com/office/drawing/2014/main" id="{78A1CF12-1069-674E-6884-CD817C71884C}"/>
              </a:ext>
            </a:extLst>
          </p:cNvPr>
          <p:cNvSpPr>
            <a:spLocks noGrp="1"/>
          </p:cNvSpPr>
          <p:nvPr>
            <p:ph type="sldNum" sz="quarter" idx="11"/>
          </p:nvPr>
        </p:nvSpPr>
        <p:spPr/>
        <p:txBody>
          <a:bodyPr/>
          <a:lstStyle/>
          <a:p>
            <a:pPr>
              <a:defRPr/>
            </a:pPr>
            <a:fld id="{CEA687BF-6DB3-4FE7-B518-9DE5AC403096}" type="slidenum">
              <a:rPr lang="en-US" smtClean="0"/>
              <a:pPr>
                <a:defRPr/>
              </a:pPr>
              <a:t>5</a:t>
            </a:fld>
            <a:endParaRPr lang="en-US" dirty="0">
              <a:solidFill>
                <a:schemeClr val="bg2"/>
              </a:solidFill>
            </a:endParaRPr>
          </a:p>
        </p:txBody>
      </p:sp>
      <p:pic>
        <p:nvPicPr>
          <p:cNvPr id="6" name="Picture 5">
            <a:extLst>
              <a:ext uri="{FF2B5EF4-FFF2-40B4-BE49-F238E27FC236}">
                <a16:creationId xmlns:a16="http://schemas.microsoft.com/office/drawing/2014/main" id="{E229971C-C977-FADF-FC85-FE90AD1D9FC4}"/>
              </a:ext>
            </a:extLst>
          </p:cNvPr>
          <p:cNvPicPr>
            <a:picLocks noChangeAspect="1"/>
          </p:cNvPicPr>
          <p:nvPr/>
        </p:nvPicPr>
        <p:blipFill rotWithShape="1">
          <a:blip r:embed="rId2"/>
          <a:srcRect t="1197"/>
          <a:stretch/>
        </p:blipFill>
        <p:spPr>
          <a:xfrm>
            <a:off x="2728898" y="1373746"/>
            <a:ext cx="3858645" cy="5034017"/>
          </a:xfrm>
          <a:prstGeom prst="rect">
            <a:avLst/>
          </a:prstGeom>
        </p:spPr>
      </p:pic>
    </p:spTree>
    <p:extLst>
      <p:ext uri="{BB962C8B-B14F-4D97-AF65-F5344CB8AC3E}">
        <p14:creationId xmlns:p14="http://schemas.microsoft.com/office/powerpoint/2010/main" val="178334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60620" y="609600"/>
            <a:ext cx="6743789" cy="592183"/>
          </a:xfrm>
        </p:spPr>
        <p:txBody>
          <a:bodyPr/>
          <a:lstStyle/>
          <a:p>
            <a:pPr eaLnBrk="1" hangingPunct="1"/>
            <a:r>
              <a:rPr lang="en-US" sz="1200" dirty="0"/>
              <a:t>(U) </a:t>
            </a:r>
            <a:r>
              <a:rPr lang="en-US" dirty="0"/>
              <a:t>IMPC Meetings, TL Meetings</a:t>
            </a:r>
          </a:p>
        </p:txBody>
      </p:sp>
      <p:sp>
        <p:nvSpPr>
          <p:cNvPr id="82947" name="Rectangle 4"/>
          <p:cNvSpPr>
            <a:spLocks noGrp="1" noChangeArrowheads="1"/>
          </p:cNvSpPr>
          <p:nvPr>
            <p:ph type="body" idx="1"/>
          </p:nvPr>
        </p:nvSpPr>
        <p:spPr>
          <a:xfrm>
            <a:off x="391884" y="1286691"/>
            <a:ext cx="8249840" cy="4267200"/>
          </a:xfrm>
        </p:spPr>
        <p:txBody>
          <a:bodyPr/>
          <a:lstStyle/>
          <a:p>
            <a:pPr eaLnBrk="1" hangingPunct="1"/>
            <a:endParaRPr lang="en-US" dirty="0"/>
          </a:p>
          <a:p>
            <a:pPr eaLnBrk="1" hangingPunct="1"/>
            <a:r>
              <a:rPr lang="en-US" dirty="0"/>
              <a:t>(U) F2T Breakout</a:t>
            </a:r>
            <a:endParaRPr lang="en-US" baseline="30000" dirty="0"/>
          </a:p>
          <a:p>
            <a:pPr lvl="1" eaLnBrk="1" hangingPunct="1"/>
            <a:r>
              <a:rPr lang="en-US" dirty="0"/>
              <a:t> (U) ISR TL communicates the F2T Gameplan</a:t>
            </a:r>
          </a:p>
          <a:p>
            <a:pPr lvl="1" eaLnBrk="1" hangingPunct="1"/>
            <a:r>
              <a:rPr lang="en-US" dirty="0"/>
              <a:t> (U) ITL provides assistance by fielding questions related to red (IF ISR TL cannot answer)</a:t>
            </a:r>
          </a:p>
          <a:p>
            <a:pPr eaLnBrk="1" hangingPunct="1"/>
            <a:r>
              <a:rPr lang="en-US" dirty="0"/>
              <a:t> (U) TEA Breakout</a:t>
            </a:r>
          </a:p>
          <a:p>
            <a:pPr lvl="1" eaLnBrk="1" hangingPunct="1"/>
            <a:r>
              <a:rPr lang="en-US" dirty="0"/>
              <a:t> (U) C2 TL run, attend if able to answer questions for red</a:t>
            </a:r>
          </a:p>
          <a:p>
            <a:pPr eaLnBrk="1" hangingPunct="1"/>
            <a:r>
              <a:rPr lang="en-US" dirty="0"/>
              <a:t> (U) Attend other briefings as MSN/CC requires, focus on giving red a voice in the blue gameplan</a:t>
            </a:r>
          </a:p>
        </p:txBody>
      </p:sp>
    </p:spTree>
    <p:extLst>
      <p:ext uri="{BB962C8B-B14F-4D97-AF65-F5344CB8AC3E}">
        <p14:creationId xmlns:p14="http://schemas.microsoft.com/office/powerpoint/2010/main" val="56246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97735" y="609600"/>
            <a:ext cx="7606675" cy="592183"/>
          </a:xfrm>
        </p:spPr>
        <p:txBody>
          <a:bodyPr/>
          <a:lstStyle/>
          <a:p>
            <a:pPr eaLnBrk="1" hangingPunct="1"/>
            <a:r>
              <a:rPr lang="en-US" sz="1200" dirty="0"/>
              <a:t>(U) </a:t>
            </a:r>
            <a:r>
              <a:rPr lang="en-US" dirty="0"/>
              <a:t>IMPC Mtgs, GPDM/GPAW/GCAM</a:t>
            </a:r>
          </a:p>
        </p:txBody>
      </p:sp>
      <p:sp>
        <p:nvSpPr>
          <p:cNvPr id="82947" name="Rectangle 4"/>
          <p:cNvSpPr>
            <a:spLocks noGrp="1" noChangeArrowheads="1"/>
          </p:cNvSpPr>
          <p:nvPr>
            <p:ph type="body" idx="1"/>
          </p:nvPr>
        </p:nvSpPr>
        <p:spPr>
          <a:xfrm>
            <a:off x="391884" y="1286691"/>
            <a:ext cx="8249840" cy="4267200"/>
          </a:xfrm>
        </p:spPr>
        <p:txBody>
          <a:bodyPr/>
          <a:lstStyle/>
          <a:p>
            <a:pPr eaLnBrk="1" hangingPunct="1"/>
            <a:endParaRPr lang="en-US" dirty="0"/>
          </a:p>
          <a:p>
            <a:pPr eaLnBrk="1" hangingPunct="1"/>
            <a:r>
              <a:rPr lang="en-US" dirty="0"/>
              <a:t>(U) GPDM</a:t>
            </a:r>
            <a:endParaRPr lang="en-US" baseline="30000" dirty="0"/>
          </a:p>
          <a:p>
            <a:pPr lvl="1" eaLnBrk="1" hangingPunct="1"/>
            <a:r>
              <a:rPr lang="en-US" dirty="0"/>
              <a:t> (U) Answer RFIs</a:t>
            </a:r>
          </a:p>
          <a:p>
            <a:pPr lvl="1" eaLnBrk="1" hangingPunct="1"/>
            <a:r>
              <a:rPr lang="en-US" dirty="0"/>
              <a:t> (U) Red Penning the Most Likely COA</a:t>
            </a:r>
          </a:p>
          <a:p>
            <a:pPr eaLnBrk="1" hangingPunct="1"/>
            <a:r>
              <a:rPr lang="en-US" dirty="0"/>
              <a:t> (U) GPAW</a:t>
            </a:r>
          </a:p>
          <a:p>
            <a:pPr lvl="1" eaLnBrk="1" hangingPunct="1"/>
            <a:r>
              <a:rPr lang="en-US" dirty="0"/>
              <a:t> (U) Red Penning MDCOA and Contingencies</a:t>
            </a:r>
          </a:p>
          <a:p>
            <a:pPr eaLnBrk="1" hangingPunct="1"/>
            <a:r>
              <a:rPr lang="en-US" dirty="0"/>
              <a:t> (U) GCAM/Mass Brief</a:t>
            </a:r>
          </a:p>
          <a:p>
            <a:pPr lvl="1" eaLnBrk="1" hangingPunct="1"/>
            <a:r>
              <a:rPr lang="en-US" dirty="0"/>
              <a:t> (U) 5-7 minutes on Msn, Environment, Enemy including #/Type/Location and COAs</a:t>
            </a:r>
          </a:p>
        </p:txBody>
      </p:sp>
    </p:spTree>
    <p:extLst>
      <p:ext uri="{BB962C8B-B14F-4D97-AF65-F5344CB8AC3E}">
        <p14:creationId xmlns:p14="http://schemas.microsoft.com/office/powerpoint/2010/main" val="149203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FED6-F581-9EC2-8903-190E1CF4C53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853C445-8139-7F74-E861-3454642EC500}"/>
              </a:ext>
            </a:extLst>
          </p:cNvPr>
          <p:cNvSpPr>
            <a:spLocks noGrp="1"/>
          </p:cNvSpPr>
          <p:nvPr>
            <p:ph type="sldNum" sz="quarter" idx="11"/>
          </p:nvPr>
        </p:nvSpPr>
        <p:spPr/>
        <p:txBody>
          <a:bodyPr/>
          <a:lstStyle/>
          <a:p>
            <a:pPr>
              <a:defRPr/>
            </a:pPr>
            <a:fld id="{CEA687BF-6DB3-4FE7-B518-9DE5AC403096}" type="slidenum">
              <a:rPr lang="en-US" smtClean="0"/>
              <a:pPr>
                <a:defRPr/>
              </a:pPr>
              <a:t>8</a:t>
            </a:fld>
            <a:endParaRPr lang="en-US" dirty="0">
              <a:solidFill>
                <a:schemeClr val="bg2"/>
              </a:solidFill>
            </a:endParaRPr>
          </a:p>
        </p:txBody>
      </p:sp>
      <p:pic>
        <p:nvPicPr>
          <p:cNvPr id="6" name="Picture 5">
            <a:extLst>
              <a:ext uri="{FF2B5EF4-FFF2-40B4-BE49-F238E27FC236}">
                <a16:creationId xmlns:a16="http://schemas.microsoft.com/office/drawing/2014/main" id="{DE751014-7D86-0037-A617-EB911DEE5930}"/>
              </a:ext>
            </a:extLst>
          </p:cNvPr>
          <p:cNvPicPr>
            <a:picLocks noChangeAspect="1"/>
          </p:cNvPicPr>
          <p:nvPr/>
        </p:nvPicPr>
        <p:blipFill>
          <a:blip r:embed="rId2"/>
          <a:stretch>
            <a:fillRect/>
          </a:stretch>
        </p:blipFill>
        <p:spPr>
          <a:xfrm>
            <a:off x="2479183" y="1298378"/>
            <a:ext cx="4913289" cy="5002046"/>
          </a:xfrm>
          <a:prstGeom prst="rect">
            <a:avLst/>
          </a:prstGeom>
        </p:spPr>
      </p:pic>
    </p:spTree>
    <p:extLst>
      <p:ext uri="{BB962C8B-B14F-4D97-AF65-F5344CB8AC3E}">
        <p14:creationId xmlns:p14="http://schemas.microsoft.com/office/powerpoint/2010/main" val="272350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527015" y="609600"/>
            <a:ext cx="5277394" cy="592183"/>
          </a:xfrm>
        </p:spPr>
        <p:txBody>
          <a:bodyPr/>
          <a:lstStyle/>
          <a:p>
            <a:pPr eaLnBrk="1" hangingPunct="1"/>
            <a:r>
              <a:rPr lang="en-US" sz="1200" dirty="0"/>
              <a:t>(U) </a:t>
            </a:r>
            <a:r>
              <a:rPr lang="en-US" dirty="0"/>
              <a:t>Debriefing Overview</a:t>
            </a:r>
          </a:p>
        </p:txBody>
      </p:sp>
      <p:sp>
        <p:nvSpPr>
          <p:cNvPr id="82947" name="Rectangle 4"/>
          <p:cNvSpPr>
            <a:spLocks noGrp="1" noChangeArrowheads="1"/>
          </p:cNvSpPr>
          <p:nvPr>
            <p:ph type="body" idx="1"/>
          </p:nvPr>
        </p:nvSpPr>
        <p:spPr>
          <a:xfrm>
            <a:off x="391885" y="1286691"/>
            <a:ext cx="8377646" cy="4267200"/>
          </a:xfrm>
        </p:spPr>
        <p:txBody>
          <a:bodyPr/>
          <a:lstStyle/>
          <a:p>
            <a:pPr eaLnBrk="1" hangingPunct="1"/>
            <a:endParaRPr lang="en-US" dirty="0"/>
          </a:p>
          <a:p>
            <a:pPr eaLnBrk="1" hangingPunct="1"/>
            <a:r>
              <a:rPr lang="en-US" dirty="0"/>
              <a:t>(U) A good debrief and well written MISREP can:</a:t>
            </a:r>
          </a:p>
          <a:p>
            <a:pPr lvl="1" eaLnBrk="1" hangingPunct="1"/>
            <a:r>
              <a:rPr lang="en-US" dirty="0"/>
              <a:t> (U) Influence an air campaign</a:t>
            </a:r>
          </a:p>
          <a:p>
            <a:pPr lvl="1" eaLnBrk="1" hangingPunct="1"/>
            <a:r>
              <a:rPr lang="en-US" dirty="0"/>
              <a:t> (U) Alter blue forces tactics</a:t>
            </a:r>
          </a:p>
          <a:p>
            <a:pPr lvl="1" eaLnBrk="1" hangingPunct="1"/>
            <a:r>
              <a:rPr lang="en-US" dirty="0"/>
              <a:t> (U) Trigger avionics software changes</a:t>
            </a:r>
          </a:p>
          <a:p>
            <a:pPr eaLnBrk="1" hangingPunct="1"/>
            <a:endParaRPr lang="en-US" dirty="0"/>
          </a:p>
          <a:p>
            <a:pPr>
              <a:lnSpc>
                <a:spcPct val="90000"/>
              </a:lnSpc>
            </a:pPr>
            <a:r>
              <a:rPr lang="en-US" dirty="0"/>
              <a:t>(U) (U) Reporting on overall msn success</a:t>
            </a:r>
          </a:p>
          <a:p>
            <a:pPr>
              <a:lnSpc>
                <a:spcPct val="90000"/>
              </a:lnSpc>
            </a:pPr>
            <a:endParaRPr lang="en-US" dirty="0"/>
          </a:p>
          <a:p>
            <a:pPr>
              <a:lnSpc>
                <a:spcPct val="90000"/>
              </a:lnSpc>
            </a:pPr>
            <a:r>
              <a:rPr lang="en-US" dirty="0"/>
              <a:t>(U) ROE and LOAC Issues</a:t>
            </a:r>
          </a:p>
          <a:p>
            <a:pPr lvl="1">
              <a:lnSpc>
                <a:spcPct val="90000"/>
              </a:lnSpc>
            </a:pPr>
            <a:r>
              <a:rPr lang="en-US" dirty="0"/>
              <a:t>(U) Msn is properly documented</a:t>
            </a:r>
          </a:p>
          <a:p>
            <a:pPr lvl="1">
              <a:lnSpc>
                <a:spcPct val="90000"/>
              </a:lnSpc>
            </a:pPr>
            <a:endParaRPr lang="en-US" sz="2400" dirty="0"/>
          </a:p>
          <a:p>
            <a:pPr eaLnBrk="1" hangingPunct="1"/>
            <a:r>
              <a:rPr lang="en-US" dirty="0"/>
              <a:t>(U) Important individuals may read your MISREP</a:t>
            </a:r>
          </a:p>
          <a:p>
            <a:pPr eaLnBrk="1" hangingPunct="1"/>
            <a:endParaRPr lang="en-US" dirty="0"/>
          </a:p>
        </p:txBody>
      </p:sp>
    </p:spTree>
    <p:extLst>
      <p:ext uri="{BB962C8B-B14F-4D97-AF65-F5344CB8AC3E}">
        <p14:creationId xmlns:p14="http://schemas.microsoft.com/office/powerpoint/2010/main" val="3569602328"/>
      </p:ext>
    </p:extLst>
  </p:cSld>
  <p:clrMapOvr>
    <a:masterClrMapping/>
  </p:clrMapOvr>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A83B40D6EBD439CA45A05C6CD5310" ma:contentTypeVersion="2" ma:contentTypeDescription="Create a new document." ma:contentTypeScope="" ma:versionID="80b5a0f0635cfdc23b7a0780a793a18c">
  <xsd:schema xmlns:xsd="http://www.w3.org/2001/XMLSchema" xmlns:p="http://schemas.microsoft.com/office/2006/metadata/properties" xmlns:ns1="http://schemas.microsoft.com/sharepoint/v3" targetNamespace="http://schemas.microsoft.com/office/2006/metadata/properties" ma:root="true" ma:fieldsID="b77138abe2316b3cdb9cb7624d5cd39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E2FDEE-1DE7-4D81-AA9C-884C335FC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698A507-8CA7-4169-BBF2-B9A8656F854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9664FC10-FB00-4972-BBE3-4528EEBC1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13915</TotalTime>
  <Words>3536</Words>
  <Application>Microsoft Office PowerPoint</Application>
  <PresentationFormat>On-screen Show (4:3)</PresentationFormat>
  <Paragraphs>306</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Schoolbook</vt:lpstr>
      <vt:lpstr>Times New Roman</vt:lpstr>
      <vt:lpstr>Wingdings</vt:lpstr>
      <vt:lpstr>USAF(Unclas)</vt:lpstr>
      <vt:lpstr>PowerPoint Presentation</vt:lpstr>
      <vt:lpstr>(U)  DISCLAIMER</vt:lpstr>
      <vt:lpstr>(U) MPC Methodology</vt:lpstr>
      <vt:lpstr>(U) IMPC Meetings, DIM/MAM</vt:lpstr>
      <vt:lpstr>(U) AETTP 3-3.IPE Table A2.11</vt:lpstr>
      <vt:lpstr>(U) IMPC Meetings, TL Meetings</vt:lpstr>
      <vt:lpstr>(U) IMPC Mtgs, GPDM/GPAW/GCAM</vt:lpstr>
      <vt:lpstr>PowerPoint Presentation</vt:lpstr>
      <vt:lpstr>(U) Debriefing Overview</vt:lpstr>
      <vt:lpstr>(U) The Debriefing Process</vt:lpstr>
      <vt:lpstr>(U) EEIs</vt:lpstr>
      <vt:lpstr>(U) The Debriefing Process</vt:lpstr>
      <vt:lpstr>(U) Items to Bring to a Debrief</vt:lpstr>
      <vt:lpstr>(U) Techniques</vt:lpstr>
      <vt:lpstr>(U) MISREP</vt:lpstr>
      <vt:lpstr>(U) Keys to writing a MISREP</vt:lpstr>
      <vt:lpstr>(U) CT24 MISREP Guidance</vt:lpstr>
      <vt:lpstr>(U) MISREP Cycle</vt:lpstr>
      <vt:lpstr>(U)  Air to Air MISREP</vt:lpstr>
      <vt:lpstr>(U) Air to Ground</vt:lpstr>
      <vt:lpstr>(U) Ground to Air</vt:lpstr>
      <vt:lpstr>(U) CSAR</vt:lpstr>
      <vt:lpstr>(U) TGTPOS/Target Information</vt:lpstr>
      <vt:lpstr>(U)  INFLTREP</vt:lpstr>
      <vt:lpstr>(U)  INTREP</vt:lpstr>
      <vt:lpstr>(U)  ACEREP</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Perez, Dwayne S Maj USAF PACAF HQ PACAF/CCX</dc:creator>
  <cp:lastModifiedBy>HP_PROBOOK</cp:lastModifiedBy>
  <cp:revision>833</cp:revision>
  <cp:lastPrinted>2014-02-12T19:34:35Z</cp:lastPrinted>
  <dcterms:created xsi:type="dcterms:W3CDTF">2000-04-26T18:38:01Z</dcterms:created>
  <dcterms:modified xsi:type="dcterms:W3CDTF">2024-03-14T01:07:52Z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0x010100925A83B40D6EBD439CA45A05C6CD5310</vt:lpwstr>
  </property>
</Properties>
</file>