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7"/>
  </p:notesMasterIdLst>
  <p:handoutMasterIdLst>
    <p:handoutMasterId r:id="rId38"/>
  </p:handoutMasterIdLst>
  <p:sldIdLst>
    <p:sldId id="680" r:id="rId5"/>
    <p:sldId id="679" r:id="rId6"/>
    <p:sldId id="639" r:id="rId7"/>
    <p:sldId id="640" r:id="rId8"/>
    <p:sldId id="675" r:id="rId9"/>
    <p:sldId id="642" r:id="rId10"/>
    <p:sldId id="643" r:id="rId11"/>
    <p:sldId id="644" r:id="rId12"/>
    <p:sldId id="645" r:id="rId13"/>
    <p:sldId id="646" r:id="rId14"/>
    <p:sldId id="647" r:id="rId15"/>
    <p:sldId id="648" r:id="rId16"/>
    <p:sldId id="649" r:id="rId17"/>
    <p:sldId id="650" r:id="rId18"/>
    <p:sldId id="630" r:id="rId19"/>
    <p:sldId id="676" r:id="rId20"/>
    <p:sldId id="619" r:id="rId21"/>
    <p:sldId id="651" r:id="rId22"/>
    <p:sldId id="620" r:id="rId23"/>
    <p:sldId id="654" r:id="rId24"/>
    <p:sldId id="631" r:id="rId25"/>
    <p:sldId id="655" r:id="rId26"/>
    <p:sldId id="658" r:id="rId27"/>
    <p:sldId id="633" r:id="rId28"/>
    <p:sldId id="659" r:id="rId29"/>
    <p:sldId id="660" r:id="rId30"/>
    <p:sldId id="661" r:id="rId31"/>
    <p:sldId id="662" r:id="rId32"/>
    <p:sldId id="663" r:id="rId33"/>
    <p:sldId id="664" r:id="rId34"/>
    <p:sldId id="670" r:id="rId35"/>
    <p:sldId id="522" r:id="rId36"/>
  </p:sldIdLst>
  <p:sldSz cx="9144000" cy="6858000" type="letter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62">
          <p15:clr>
            <a:srgbClr val="A4A3A4"/>
          </p15:clr>
        </p15:guide>
        <p15:guide id="3" pos="2880">
          <p15:clr>
            <a:srgbClr val="A4A3A4"/>
          </p15:clr>
        </p15:guide>
        <p15:guide id="4" pos="1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rman L. Davis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0000"/>
    <a:srgbClr val="00CC00"/>
    <a:srgbClr val="00FF00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2795" autoAdjust="0"/>
  </p:normalViewPr>
  <p:slideViewPr>
    <p:cSldViewPr>
      <p:cViewPr varScale="1">
        <p:scale>
          <a:sx n="65" d="100"/>
          <a:sy n="65" d="100"/>
        </p:scale>
        <p:origin x="1228" y="56"/>
      </p:cViewPr>
      <p:guideLst>
        <p:guide orient="horz" pos="2160"/>
        <p:guide orient="horz" pos="2462"/>
        <p:guide pos="2880"/>
        <p:guide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94" y="-10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F24DF1-62BA-4BF1-8B43-2C324558F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53DF0014-AB30-4E8A-8D89-8FD4E039B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4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5E2AC-F14D-4112-8103-0AD3E719C73B}" type="slidenum">
              <a:rPr lang="en-US"/>
              <a:pPr/>
              <a:t>2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784ECCD5-50D0-452D-9A87-1624D2DBDFBF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558800"/>
            <a:ext cx="2982912" cy="2236788"/>
          </a:xfrm>
          <a:ln/>
        </p:spPr>
      </p:sp>
    </p:spTree>
    <p:extLst>
      <p:ext uri="{BB962C8B-B14F-4D97-AF65-F5344CB8AC3E}">
        <p14:creationId xmlns:p14="http://schemas.microsoft.com/office/powerpoint/2010/main" val="198630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EBFDA-D8A0-4693-86E6-098DF05781EB}" type="slidenum">
              <a:rPr lang="en-US"/>
              <a:pPr/>
              <a:t>12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9BB2CA94-547E-4111-8D37-0264A1960D0E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504825"/>
            <a:ext cx="3017838" cy="2262188"/>
          </a:xfrm>
          <a:ln/>
        </p:spPr>
      </p:sp>
    </p:spTree>
    <p:extLst>
      <p:ext uri="{BB962C8B-B14F-4D97-AF65-F5344CB8AC3E}">
        <p14:creationId xmlns:p14="http://schemas.microsoft.com/office/powerpoint/2010/main" val="358022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379DF-8BF2-4066-8327-B66DFE7B590A}" type="slidenum">
              <a:rPr lang="en-US"/>
              <a:pPr/>
              <a:t>13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1F808F5D-D574-48C9-925F-0DEEB0BA514D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492125"/>
            <a:ext cx="3017838" cy="2262188"/>
          </a:xfrm>
          <a:ln/>
        </p:spPr>
      </p:sp>
    </p:spTree>
    <p:extLst>
      <p:ext uri="{BB962C8B-B14F-4D97-AF65-F5344CB8AC3E}">
        <p14:creationId xmlns:p14="http://schemas.microsoft.com/office/powerpoint/2010/main" val="396968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1CF39-C724-4F37-BA63-D928D507DA10}" type="slidenum">
              <a:rPr lang="en-US"/>
              <a:pPr/>
              <a:t>14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7420E182-75EE-4BBE-9CAA-F35736E1C310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7050" y="511175"/>
            <a:ext cx="2973388" cy="2230438"/>
          </a:xfrm>
          <a:ln/>
        </p:spPr>
      </p:sp>
    </p:spTree>
    <p:extLst>
      <p:ext uri="{BB962C8B-B14F-4D97-AF65-F5344CB8AC3E}">
        <p14:creationId xmlns:p14="http://schemas.microsoft.com/office/powerpoint/2010/main" val="4219319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18C5-A232-4A39-A08B-3F113526C95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36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0" y="801688"/>
            <a:ext cx="3598863" cy="2698750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529" y="3642635"/>
            <a:ext cx="5158561" cy="496751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1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F0014-AB30-4E8A-8D89-8FD4E039B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5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74E35-5316-4B8E-837F-57DF8D5755F5}" type="slidenum">
              <a:rPr lang="en-US"/>
              <a:pPr/>
              <a:t>18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B8840E3F-4299-47A7-B329-532C5E5A1831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4663" y="525463"/>
            <a:ext cx="3006725" cy="2254250"/>
          </a:xfrm>
          <a:ln/>
        </p:spPr>
      </p:sp>
    </p:spTree>
    <p:extLst>
      <p:ext uri="{BB962C8B-B14F-4D97-AF65-F5344CB8AC3E}">
        <p14:creationId xmlns:p14="http://schemas.microsoft.com/office/powerpoint/2010/main" val="1145888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E0DE2-CDF7-4E28-903B-332C34CC08F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Replaces Night Vision Devices</a:t>
            </a:r>
          </a:p>
          <a:p>
            <a:r>
              <a:rPr lang="en-US"/>
              <a:t>Sees everything worlds best RIO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4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08EA4-8D03-4AD8-8E6F-2A596C779859}" type="slidenum">
              <a:rPr lang="en-US"/>
              <a:pPr/>
              <a:t>20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D3FA310B-66DE-42C4-9B46-70DA5AB6EB31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4663" y="511175"/>
            <a:ext cx="3006725" cy="2255838"/>
          </a:xfrm>
          <a:ln/>
        </p:spPr>
      </p:sp>
    </p:spTree>
    <p:extLst>
      <p:ext uri="{BB962C8B-B14F-4D97-AF65-F5344CB8AC3E}">
        <p14:creationId xmlns:p14="http://schemas.microsoft.com/office/powerpoint/2010/main" val="428360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18C5-A232-4A39-A08B-3F113526C95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97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BC377-7DF0-4A8E-9265-94C58D4F521A}" type="slidenum">
              <a:rPr lang="en-US"/>
              <a:pPr/>
              <a:t>3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EEB6381D-5928-4A30-B553-0C89BD2503E1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250" y="522288"/>
            <a:ext cx="3013075" cy="2259012"/>
          </a:xfrm>
          <a:ln/>
        </p:spPr>
      </p:sp>
    </p:spTree>
    <p:extLst>
      <p:ext uri="{BB962C8B-B14F-4D97-AF65-F5344CB8AC3E}">
        <p14:creationId xmlns:p14="http://schemas.microsoft.com/office/powerpoint/2010/main" val="2411339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9D0AD-2BD0-4AE3-A256-0EE49D08B3FF}" type="slidenum">
              <a:rPr lang="en-US"/>
              <a:pPr/>
              <a:t>22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937A340-A28A-4BEB-9171-5438755F9F06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7838" y="514350"/>
            <a:ext cx="3005137" cy="225266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Sniper</a:t>
            </a:r>
            <a:r>
              <a:rPr lang="en-US" baseline="0" dirty="0"/>
              <a:t> 3.0</a:t>
            </a:r>
            <a:endParaRPr lang="en-US" dirty="0"/>
          </a:p>
          <a:p>
            <a:r>
              <a:rPr lang="en-US" dirty="0"/>
              <a:t>Block 4 upcoming, </a:t>
            </a:r>
          </a:p>
        </p:txBody>
      </p:sp>
    </p:spTree>
    <p:extLst>
      <p:ext uri="{BB962C8B-B14F-4D97-AF65-F5344CB8AC3E}">
        <p14:creationId xmlns:p14="http://schemas.microsoft.com/office/powerpoint/2010/main" val="3195241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11A23-19CF-43E8-8899-D97399A11FAC}" type="slidenum">
              <a:rPr lang="en-US"/>
              <a:pPr/>
              <a:t>23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9488C523-BCE0-4CCC-B807-98FCA2736AB1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541338"/>
            <a:ext cx="2986088" cy="2238375"/>
          </a:xfrm>
          <a:ln/>
        </p:spPr>
      </p:sp>
    </p:spTree>
    <p:extLst>
      <p:ext uri="{BB962C8B-B14F-4D97-AF65-F5344CB8AC3E}">
        <p14:creationId xmlns:p14="http://schemas.microsoft.com/office/powerpoint/2010/main" val="1692064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C6556-6F15-473A-AB96-A6E13759B5C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ln/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74" y="4404032"/>
            <a:ext cx="5597553" cy="4171030"/>
          </a:xfrm>
        </p:spPr>
        <p:txBody>
          <a:bodyPr/>
          <a:lstStyle/>
          <a:p>
            <a:r>
              <a:rPr lang="en-US" dirty="0"/>
              <a:t>External Weapons</a:t>
            </a:r>
          </a:p>
          <a:p>
            <a:pPr>
              <a:buFontTx/>
              <a:buChar char="•"/>
            </a:pPr>
            <a:r>
              <a:rPr lang="en-US" dirty="0"/>
              <a:t>Change 480 gallon wing tank to 426 gallon wing tank</a:t>
            </a:r>
          </a:p>
          <a:p>
            <a:pPr>
              <a:buFontTx/>
              <a:buChar char="•"/>
            </a:pPr>
            <a:r>
              <a:rPr lang="en-US" dirty="0"/>
              <a:t>Add AIM-120B AMRAAM</a:t>
            </a:r>
          </a:p>
          <a:p>
            <a:pPr>
              <a:buFontTx/>
              <a:buChar char="•"/>
            </a:pPr>
            <a:r>
              <a:rPr lang="en-US" dirty="0"/>
              <a:t>Update </a:t>
            </a:r>
            <a:r>
              <a:rPr lang="en-US" dirty="0" err="1"/>
              <a:t>Missionized</a:t>
            </a:r>
            <a:r>
              <a:rPr lang="en-US" dirty="0"/>
              <a:t> Gun image</a:t>
            </a:r>
          </a:p>
          <a:p>
            <a:pPr>
              <a:buFontTx/>
              <a:buChar char="•"/>
            </a:pPr>
            <a:r>
              <a:rPr lang="en-US" dirty="0"/>
              <a:t>Make font color change to denote only MK-82 500lb LD is certified in SDD</a:t>
            </a:r>
          </a:p>
          <a:p>
            <a:pPr>
              <a:buFontTx/>
              <a:buChar char="•"/>
            </a:pPr>
            <a:endParaRPr lang="en-US" dirty="0"/>
          </a:p>
          <a:p>
            <a:r>
              <a:rPr lang="en-US" dirty="0"/>
              <a:t>Internal/External Weapons</a:t>
            </a:r>
          </a:p>
          <a:p>
            <a:pPr>
              <a:buFontTx/>
              <a:buChar char="•"/>
            </a:pPr>
            <a:r>
              <a:rPr lang="en-US" dirty="0"/>
              <a:t>Removed </a:t>
            </a:r>
            <a:r>
              <a:rPr lang="en-US" altLang="en-US" sz="1000" dirty="0">
                <a:latin typeface="Symbol" pitchFamily="18" charset="2"/>
              </a:rPr>
              <a:t>CBU-87/89/97 Cluster Munitions</a:t>
            </a:r>
          </a:p>
          <a:p>
            <a:pPr>
              <a:buFontTx/>
              <a:buChar char="•"/>
            </a:pPr>
            <a:r>
              <a:rPr lang="en-US" sz="1000" dirty="0">
                <a:latin typeface="Symbol" pitchFamily="18" charset="2"/>
              </a:rPr>
              <a:t>Removed JDAM PIP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54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79FC0-47A8-493F-9972-1CAE773FD462}" type="slidenum">
              <a:rPr lang="en-US"/>
              <a:pPr/>
              <a:t>25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A2F42951-E095-449A-8669-0BDB7F01837C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409575"/>
            <a:ext cx="3175000" cy="2381250"/>
          </a:xfrm>
          <a:ln/>
        </p:spPr>
      </p:sp>
    </p:spTree>
    <p:extLst>
      <p:ext uri="{BB962C8B-B14F-4D97-AF65-F5344CB8AC3E}">
        <p14:creationId xmlns:p14="http://schemas.microsoft.com/office/powerpoint/2010/main" val="1503303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C74DE-65BD-483B-9019-C9A841E67716}" type="slidenum">
              <a:rPr lang="en-US"/>
              <a:pPr/>
              <a:t>26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3AB3DC68-4E55-4459-8C46-53F041541905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638" y="577850"/>
            <a:ext cx="2957512" cy="2217738"/>
          </a:xfrm>
          <a:ln/>
        </p:spPr>
      </p:sp>
    </p:spTree>
    <p:extLst>
      <p:ext uri="{BB962C8B-B14F-4D97-AF65-F5344CB8AC3E}">
        <p14:creationId xmlns:p14="http://schemas.microsoft.com/office/powerpoint/2010/main" val="3017631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16E15-B647-4253-9EB1-30085637A68E}" type="slidenum">
              <a:rPr lang="en-US"/>
              <a:pPr/>
              <a:t>27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9D482097-9C40-4652-8EC3-004855DCB3F1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4350" y="566738"/>
            <a:ext cx="2973388" cy="2228850"/>
          </a:xfrm>
          <a:ln/>
        </p:spPr>
      </p:sp>
      <p:sp>
        <p:nvSpPr>
          <p:cNvPr id="710659" name="Text Box 3"/>
          <p:cNvSpPr txBox="1">
            <a:spLocks noChangeArrowheads="1"/>
          </p:cNvSpPr>
          <p:nvPr/>
        </p:nvSpPr>
        <p:spPr bwMode="auto">
          <a:xfrm>
            <a:off x="4512869" y="2613908"/>
            <a:ext cx="928647" cy="24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708" tIns="47355" rIns="94708" bIns="47355">
            <a:spAutoFit/>
          </a:bodyPr>
          <a:lstStyle/>
          <a:p>
            <a:pPr defTabSz="947332"/>
            <a:r>
              <a:rPr lang="en-US" sz="1000" b="1" dirty="0"/>
              <a:t>&lt;insert time&gt;</a:t>
            </a: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4127347" y="1100932"/>
            <a:ext cx="2637096" cy="24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810" tIns="46905" rIns="93810" bIns="46905">
            <a:spAutoFit/>
          </a:bodyPr>
          <a:lstStyle/>
          <a:p>
            <a:pPr indent="826292" defTabSz="939262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1765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61812-AD6F-405A-ACCB-BF5967799501}" type="slidenum">
              <a:rPr lang="en-US"/>
              <a:pPr/>
              <a:t>28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4F4A233-910C-4BB6-B228-045820764C68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692150"/>
            <a:ext cx="2770187" cy="2076450"/>
          </a:xfrm>
          <a:ln/>
        </p:spPr>
      </p:sp>
    </p:spTree>
    <p:extLst>
      <p:ext uri="{BB962C8B-B14F-4D97-AF65-F5344CB8AC3E}">
        <p14:creationId xmlns:p14="http://schemas.microsoft.com/office/powerpoint/2010/main" val="3246925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427F8-0502-49F6-B477-0BD033DE4FBC}" type="slidenum">
              <a:rPr lang="en-US"/>
              <a:pPr/>
              <a:t>29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EB14747D-0D40-4646-B47E-4B6261B538EB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692150"/>
            <a:ext cx="2768600" cy="2076450"/>
          </a:xfrm>
          <a:ln/>
        </p:spPr>
      </p:sp>
    </p:spTree>
    <p:extLst>
      <p:ext uri="{BB962C8B-B14F-4D97-AF65-F5344CB8AC3E}">
        <p14:creationId xmlns:p14="http://schemas.microsoft.com/office/powerpoint/2010/main" val="180327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55986-9E49-4ECD-A5EB-D22A28FC9FA0}" type="slidenum">
              <a:rPr lang="en-US"/>
              <a:pPr/>
              <a:t>30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87CC3AA5-8EC8-4296-BDF1-0EE678FCD8C6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473075"/>
            <a:ext cx="3060700" cy="2295525"/>
          </a:xfrm>
          <a:ln/>
        </p:spPr>
      </p:sp>
    </p:spTree>
    <p:extLst>
      <p:ext uri="{BB962C8B-B14F-4D97-AF65-F5344CB8AC3E}">
        <p14:creationId xmlns:p14="http://schemas.microsoft.com/office/powerpoint/2010/main" val="45245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5E2AC-F14D-4112-8103-0AD3E719C73B}" type="slidenum">
              <a:rPr lang="en-US"/>
              <a:pPr/>
              <a:t>31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784ECCD5-50D0-452D-9A87-1624D2DBDFBF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558800"/>
            <a:ext cx="2982912" cy="2236788"/>
          </a:xfrm>
          <a:ln/>
        </p:spPr>
      </p:sp>
    </p:spTree>
    <p:extLst>
      <p:ext uri="{BB962C8B-B14F-4D97-AF65-F5344CB8AC3E}">
        <p14:creationId xmlns:p14="http://schemas.microsoft.com/office/powerpoint/2010/main" val="76963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0280B-06BC-42D0-8850-F5E125CE70A4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F9D504BF-EA65-4E07-80C5-24D86C1F4818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584200"/>
            <a:ext cx="4943475" cy="37084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08" y="4400506"/>
            <a:ext cx="5134886" cy="4171950"/>
          </a:xfrm>
          <a:ln/>
        </p:spPr>
        <p:txBody>
          <a:bodyPr lIns="91122" tIns="45559" rIns="91122" bIns="455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1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7AF21-5C09-4EF8-A489-962F44E45725}" type="slidenum">
              <a:rPr lang="en-US"/>
              <a:pPr/>
              <a:t>32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5325"/>
            <a:ext cx="4633913" cy="3475038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8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5530A-4289-426A-94F0-B06C1422F0E9}" type="slidenum">
              <a:rPr lang="en-US"/>
              <a:pPr/>
              <a:t>6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C81DC410-B5A5-4C6C-B58F-54E4E6ED82C7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531813"/>
            <a:ext cx="2979737" cy="2235200"/>
          </a:xfrm>
          <a:ln/>
        </p:spPr>
      </p:sp>
    </p:spTree>
    <p:extLst>
      <p:ext uri="{BB962C8B-B14F-4D97-AF65-F5344CB8AC3E}">
        <p14:creationId xmlns:p14="http://schemas.microsoft.com/office/powerpoint/2010/main" val="124558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F3070-8B34-4172-B82C-B1CE32D7057F}" type="slidenum">
              <a:rPr lang="en-US"/>
              <a:pPr/>
              <a:t>7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103805DF-DD92-49BF-A436-BF6AEB10966C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517525"/>
            <a:ext cx="3000375" cy="2249488"/>
          </a:xfrm>
          <a:ln/>
        </p:spPr>
      </p:sp>
    </p:spTree>
    <p:extLst>
      <p:ext uri="{BB962C8B-B14F-4D97-AF65-F5344CB8AC3E}">
        <p14:creationId xmlns:p14="http://schemas.microsoft.com/office/powerpoint/2010/main" val="145969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C1411-B8DE-43BD-AE67-800401FA03F1}" type="slidenum">
              <a:rPr lang="en-US"/>
              <a:pPr/>
              <a:t>8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CA4A8DCF-0F3C-44FE-8100-6150F639B400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531813"/>
            <a:ext cx="2997200" cy="2247900"/>
          </a:xfrm>
          <a:ln/>
        </p:spPr>
      </p:sp>
    </p:spTree>
    <p:extLst>
      <p:ext uri="{BB962C8B-B14F-4D97-AF65-F5344CB8AC3E}">
        <p14:creationId xmlns:p14="http://schemas.microsoft.com/office/powerpoint/2010/main" val="870647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6531E-78D2-4E88-88F0-4C559B5C293C}" type="slidenum">
              <a:rPr lang="en-US"/>
              <a:pPr/>
              <a:t>9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121F6C32-4CF3-4308-AC02-DA4DECC33D45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950" y="531813"/>
            <a:ext cx="2997200" cy="2247900"/>
          </a:xfrm>
          <a:ln/>
        </p:spPr>
      </p:sp>
    </p:spTree>
    <p:extLst>
      <p:ext uri="{BB962C8B-B14F-4D97-AF65-F5344CB8AC3E}">
        <p14:creationId xmlns:p14="http://schemas.microsoft.com/office/powerpoint/2010/main" val="215489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6826-6678-45E7-9BD8-D206B92A42DF}" type="slidenum">
              <a:rPr lang="en-US"/>
              <a:pPr/>
              <a:t>10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F0F9437F-D345-4BB4-BB18-1BC61B75DC78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504825"/>
            <a:ext cx="3017838" cy="2262188"/>
          </a:xfrm>
          <a:ln/>
        </p:spPr>
      </p:sp>
    </p:spTree>
    <p:extLst>
      <p:ext uri="{BB962C8B-B14F-4D97-AF65-F5344CB8AC3E}">
        <p14:creationId xmlns:p14="http://schemas.microsoft.com/office/powerpoint/2010/main" val="221738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206B4-51C7-4BCF-8BF1-695C963E3C6B}" type="slidenum">
              <a:rPr lang="en-US"/>
              <a:pPr/>
              <a:t>11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LM JSF Team Program Information</a:t>
            </a:r>
          </a:p>
          <a:p>
            <a:r>
              <a:rPr lang="en-US"/>
              <a:t>Export Controlled Information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D239674-AB2B-4DD4-8FD4-41D809C42FFE}" type="datetime1">
              <a:rPr lang="en-US"/>
              <a:pPr/>
              <a:t>3/14/2024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517525"/>
            <a:ext cx="3017838" cy="2262188"/>
          </a:xfrm>
          <a:ln/>
        </p:spPr>
      </p:sp>
    </p:spTree>
    <p:extLst>
      <p:ext uri="{BB962C8B-B14F-4D97-AF65-F5344CB8AC3E}">
        <p14:creationId xmlns:p14="http://schemas.microsoft.com/office/powerpoint/2010/main" val="88663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i="1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297" y="500063"/>
            <a:ext cx="39332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i="1" dirty="0"/>
              <a:t>56</a:t>
            </a:r>
            <a:r>
              <a:rPr lang="en-US" sz="3600" i="1" baseline="30000" dirty="0"/>
              <a:t>th</a:t>
            </a:r>
            <a:r>
              <a:rPr lang="en-US" sz="3600" i="1" baseline="0" dirty="0"/>
              <a:t> Fighter Wing</a:t>
            </a:r>
            <a:endParaRPr lang="en-US" sz="3600" i="1" dirty="0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19100" y="3581400"/>
            <a:ext cx="3305175" cy="2722563"/>
            <a:chOff x="264" y="2256"/>
            <a:chExt cx="2082" cy="1715"/>
          </a:xfrm>
        </p:grpSpPr>
        <p:pic>
          <p:nvPicPr>
            <p:cNvPr id="9" name="Picture 10" descr="afsymb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2330"/>
              <a:ext cx="2082" cy="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AFShiel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" y="2256"/>
              <a:ext cx="1488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095751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67101" y="1962150"/>
            <a:ext cx="5143500" cy="1600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A561FD-6B0A-4459-87E5-D771CBBAB590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14" name="Picture 6" descr="56th FW.tif"/>
          <p:cNvPicPr>
            <a:picLocks noChangeAspect="1"/>
          </p:cNvPicPr>
          <p:nvPr userDrawn="1"/>
        </p:nvPicPr>
        <p:blipFill>
          <a:blip r:embed="rId4" cstate="print">
            <a:lum bright="1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6688"/>
            <a:ext cx="8620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76200"/>
            <a:ext cx="7969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3"/>
          <p:cNvGraphicFramePr>
            <a:graphicFrameLocks/>
          </p:cNvGraphicFramePr>
          <p:nvPr userDrawn="1"/>
        </p:nvGraphicFramePr>
        <p:xfrm>
          <a:off x="576263" y="280988"/>
          <a:ext cx="7953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" r:id="rId6" imgW="1635073" imgH="1718595" progId="CDraw5">
                  <p:embed/>
                </p:oleObj>
              </mc:Choice>
              <mc:Fallback>
                <p:oleObj name="CorelDRAW!" r:id="rId6" imgW="1635073" imgH="1718595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80988"/>
                        <a:ext cx="79533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94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D7A85-60DE-4AF5-8286-A4DC25806602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1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7" y="76200"/>
            <a:ext cx="2054225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76200"/>
            <a:ext cx="60102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F8323-1598-4D64-9B93-00D7E482355F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4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2" y="1536700"/>
            <a:ext cx="8131175" cy="43243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279ED-902D-4171-B08A-A4AD0EA225AB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07CF6-980E-47CC-9E0B-B5E50BE9E865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5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63373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878C4-22DE-429F-AEDF-8100AD6F7D12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FFA86-01CC-4779-AEBB-C865B6D862C6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9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778C6-5739-427A-A746-29561F2FD765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3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FEE46-7AE7-48D1-9F37-167FB7050348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0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5D72B-0934-45EB-990F-8CE15BDCA4D5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8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BBC1D-14DE-4F9E-80D7-C9840559E0C0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2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F0E6F-76E0-4B58-BFE5-3011E6EA5BB6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59F59-6137-4C08-8793-3DF58CF1C97F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36700"/>
            <a:ext cx="8131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629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969696"/>
                </a:solidFill>
              </a:defRPr>
            </a:lvl1pPr>
          </a:lstStyle>
          <a:p>
            <a:fld id="{82759503-7C14-48A4-BAB3-DC9EAADC36AC}" type="slidenum">
              <a:rPr lang="en-US" altLang="en-US"/>
              <a:pPr/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1600" b="1" i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641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of Slide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6" descr="56th FW.tif"/>
          <p:cNvPicPr>
            <a:picLocks noChangeAspect="1"/>
          </p:cNvPicPr>
          <p:nvPr userDrawn="1"/>
        </p:nvPicPr>
        <p:blipFill>
          <a:blip r:embed="rId15" cstate="print">
            <a:lum bright="1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6688"/>
            <a:ext cx="8620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76200"/>
            <a:ext cx="7969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3"/>
          <p:cNvGraphicFramePr>
            <a:graphicFrameLocks/>
          </p:cNvGraphicFramePr>
          <p:nvPr userDrawn="1"/>
        </p:nvGraphicFramePr>
        <p:xfrm>
          <a:off x="576263" y="280988"/>
          <a:ext cx="7953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" r:id="rId17" imgW="1635073" imgH="1718595" progId="CDraw5">
                  <p:embed/>
                </p:oleObj>
              </mc:Choice>
              <mc:Fallback>
                <p:oleObj name="CorelDRAW!" r:id="rId17" imgW="1635073" imgH="1718595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80988"/>
                        <a:ext cx="79533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4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slide" Target="slid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24200" y="5638800"/>
            <a:ext cx="5638800" cy="609600"/>
          </a:xfrm>
        </p:spPr>
        <p:txBody>
          <a:bodyPr/>
          <a:lstStyle/>
          <a:p>
            <a:r>
              <a:rPr lang="en-US" dirty="0"/>
              <a:t>Capt Shaun “MOBY” Dickinson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05200" y="2667000"/>
            <a:ext cx="5143500" cy="1524000"/>
          </a:xfrm>
        </p:spPr>
        <p:txBody>
          <a:bodyPr/>
          <a:lstStyle/>
          <a:p>
            <a:r>
              <a:rPr lang="en-US" dirty="0"/>
              <a:t>F-35 Capabilities</a:t>
            </a:r>
            <a:br>
              <a:rPr lang="en-US" dirty="0"/>
            </a:br>
            <a:r>
              <a:rPr lang="en-US" sz="2000" dirty="0"/>
              <a:t>Slides: </a:t>
            </a:r>
            <a:r>
              <a:rPr lang="en-US" sz="2000" dirty="0">
                <a:solidFill>
                  <a:srgbClr val="006600"/>
                </a:solidFill>
              </a:rPr>
              <a:t>Unclassified</a:t>
            </a:r>
            <a:br>
              <a:rPr lang="en-US" sz="2000" dirty="0">
                <a:solidFill>
                  <a:srgbClr val="0066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BC1D-14DE-4F9E-80D7-C9840559E0C0}" type="slidenum">
              <a:rPr lang="en-US" altLang="en-US" smtClean="0"/>
              <a:pPr/>
              <a:t>1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6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629400" cy="1219200"/>
          </a:xfrm>
          <a:noFill/>
          <a:ln/>
        </p:spPr>
        <p:txBody>
          <a:bodyPr/>
          <a:lstStyle/>
          <a:p>
            <a:r>
              <a:rPr lang="en-US" sz="3200" dirty="0"/>
              <a:t>Cockpit Displays </a:t>
            </a:r>
            <a:br>
              <a:rPr lang="en-US" sz="3200" dirty="0"/>
            </a:br>
            <a:r>
              <a:rPr lang="en-US" sz="3200" dirty="0"/>
              <a:t>Virtual Data Entry Device (</a:t>
            </a:r>
            <a:r>
              <a:rPr lang="en-US" sz="3200" dirty="0" err="1"/>
              <a:t>vDED</a:t>
            </a:r>
            <a:r>
              <a:rPr lang="en-US" sz="3200" dirty="0"/>
              <a:t>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EA09A-895D-45BD-AF37-86871A7FE593}" type="slidenum">
              <a:rPr lang="en-US"/>
              <a:pPr/>
              <a:t>10</a:t>
            </a:fld>
            <a:endParaRPr lang="en-US"/>
          </a:p>
        </p:txBody>
      </p:sp>
      <p:pic>
        <p:nvPicPr>
          <p:cNvPr id="396291" name="Picture 3" descr="fullt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413" y="1384300"/>
            <a:ext cx="65151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6292" name="Picture 4" descr="comsh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88" y="1384300"/>
            <a:ext cx="65151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81163" y="1412875"/>
            <a:ext cx="603250" cy="603250"/>
            <a:chOff x="1972" y="951"/>
            <a:chExt cx="384" cy="384"/>
          </a:xfrm>
        </p:grpSpPr>
        <p:sp>
          <p:nvSpPr>
            <p:cNvPr id="396294" name="Line 6"/>
            <p:cNvSpPr>
              <a:spLocks noChangeShapeType="1"/>
            </p:cNvSpPr>
            <p:nvPr/>
          </p:nvSpPr>
          <p:spPr bwMode="auto">
            <a:xfrm>
              <a:off x="2149" y="951"/>
              <a:ext cx="0" cy="384"/>
            </a:xfrm>
            <a:prstGeom prst="line">
              <a:avLst/>
            </a:prstGeom>
            <a:noFill/>
            <a:ln w="38100">
              <a:solidFill>
                <a:srgbClr val="D25028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6295" name="Line 7"/>
            <p:cNvSpPr>
              <a:spLocks noChangeShapeType="1"/>
            </p:cNvSpPr>
            <p:nvPr/>
          </p:nvSpPr>
          <p:spPr bwMode="auto">
            <a:xfrm rot="-5400000">
              <a:off x="2164" y="939"/>
              <a:ext cx="0" cy="384"/>
            </a:xfrm>
            <a:prstGeom prst="line">
              <a:avLst/>
            </a:prstGeom>
            <a:noFill/>
            <a:ln w="38100">
              <a:solidFill>
                <a:srgbClr val="D25028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094A-E0DD-41A0-B7BA-0D34C9C7DA95}" type="slidenum">
              <a:rPr lang="en-US"/>
              <a:pPr/>
              <a:t>11</a:t>
            </a:fld>
            <a:endParaRPr lang="en-US"/>
          </a:p>
        </p:txBody>
      </p:sp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2957513" y="346452"/>
            <a:ext cx="5053459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Sidestick</a:t>
            </a:r>
          </a:p>
        </p:txBody>
      </p:sp>
      <p:pic>
        <p:nvPicPr>
          <p:cNvPr id="408579" name="Picture 3" descr="001622D0001-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2063" y="2098675"/>
            <a:ext cx="1539875" cy="3778250"/>
          </a:xfrm>
          <a:prstGeom prst="rect">
            <a:avLst/>
          </a:prstGeom>
          <a:noFill/>
        </p:spPr>
      </p:pic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822325" y="2493963"/>
            <a:ext cx="2266950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Weapons Release Enable (Pickle) Switch</a:t>
            </a:r>
          </a:p>
        </p:txBody>
      </p:sp>
      <p:sp>
        <p:nvSpPr>
          <p:cNvPr id="408581" name="Line 5"/>
          <p:cNvSpPr>
            <a:spLocks noChangeShapeType="1"/>
          </p:cNvSpPr>
          <p:nvPr/>
        </p:nvSpPr>
        <p:spPr bwMode="auto">
          <a:xfrm flipV="1">
            <a:off x="3073400" y="2457450"/>
            <a:ext cx="1035050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823913" y="1489075"/>
            <a:ext cx="2266950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Target Management Switch (TMS)</a:t>
            </a:r>
          </a:p>
        </p:txBody>
      </p:sp>
      <p:sp>
        <p:nvSpPr>
          <p:cNvPr id="408583" name="Line 7"/>
          <p:cNvSpPr>
            <a:spLocks noChangeShapeType="1"/>
          </p:cNvSpPr>
          <p:nvPr/>
        </p:nvSpPr>
        <p:spPr bwMode="auto">
          <a:xfrm>
            <a:off x="2957513" y="1809750"/>
            <a:ext cx="1476375" cy="423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876925" y="1857375"/>
            <a:ext cx="1709738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Trim Switch</a:t>
            </a:r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812800" y="3446463"/>
            <a:ext cx="2266950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Display Management Switch (DMS)</a:t>
            </a:r>
          </a:p>
        </p:txBody>
      </p:sp>
      <p:sp>
        <p:nvSpPr>
          <p:cNvPr id="408586" name="Text Box 10"/>
          <p:cNvSpPr txBox="1">
            <a:spLocks noChangeArrowheads="1"/>
          </p:cNvSpPr>
          <p:nvPr/>
        </p:nvSpPr>
        <p:spPr bwMode="auto">
          <a:xfrm>
            <a:off x="803275" y="4398963"/>
            <a:ext cx="2266950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Electronic Warfare Switch (EWS)</a:t>
            </a:r>
          </a:p>
        </p:txBody>
      </p:sp>
      <p:sp>
        <p:nvSpPr>
          <p:cNvPr id="408587" name="Line 11"/>
          <p:cNvSpPr>
            <a:spLocks noChangeShapeType="1"/>
          </p:cNvSpPr>
          <p:nvPr/>
        </p:nvSpPr>
        <p:spPr bwMode="auto">
          <a:xfrm rot="20706786" flipV="1">
            <a:off x="2906713" y="3646488"/>
            <a:ext cx="1189037" cy="784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88" name="Text Box 12"/>
          <p:cNvSpPr txBox="1">
            <a:spLocks noChangeArrowheads="1"/>
          </p:cNvSpPr>
          <p:nvPr/>
        </p:nvSpPr>
        <p:spPr bwMode="auto">
          <a:xfrm>
            <a:off x="6108700" y="3062288"/>
            <a:ext cx="2409825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Zoom/Expand FOV</a:t>
            </a:r>
          </a:p>
        </p:txBody>
      </p:sp>
      <p:sp>
        <p:nvSpPr>
          <p:cNvPr id="408589" name="Line 13"/>
          <p:cNvSpPr>
            <a:spLocks noChangeShapeType="1"/>
          </p:cNvSpPr>
          <p:nvPr/>
        </p:nvSpPr>
        <p:spPr bwMode="auto">
          <a:xfrm rot="1503557" flipH="1">
            <a:off x="5089525" y="3021013"/>
            <a:ext cx="974725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5805488" y="4757738"/>
            <a:ext cx="2505075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Adjustable Hand Rest</a:t>
            </a:r>
          </a:p>
        </p:txBody>
      </p:sp>
      <p:sp>
        <p:nvSpPr>
          <p:cNvPr id="408591" name="Line 15"/>
          <p:cNvSpPr>
            <a:spLocks noChangeShapeType="1"/>
          </p:cNvSpPr>
          <p:nvPr/>
        </p:nvSpPr>
        <p:spPr bwMode="auto">
          <a:xfrm rot="-1806092" flipH="1" flipV="1">
            <a:off x="5284788" y="4608513"/>
            <a:ext cx="447675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613150" y="5832475"/>
            <a:ext cx="1890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Sidestick</a:t>
            </a:r>
          </a:p>
          <a:p>
            <a:pPr algn="ctr"/>
            <a:r>
              <a:rPr lang="en-US" sz="1600" b="1" dirty="0"/>
              <a:t>(View From Back)</a:t>
            </a:r>
          </a:p>
        </p:txBody>
      </p:sp>
      <p:sp>
        <p:nvSpPr>
          <p:cNvPr id="408593" name="Line 17"/>
          <p:cNvSpPr>
            <a:spLocks noChangeShapeType="1"/>
          </p:cNvSpPr>
          <p:nvPr/>
        </p:nvSpPr>
        <p:spPr bwMode="auto">
          <a:xfrm rot="20706786" flipV="1">
            <a:off x="2778125" y="2897188"/>
            <a:ext cx="1885950" cy="7429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94" name="Line 18"/>
          <p:cNvSpPr>
            <a:spLocks noChangeShapeType="1"/>
          </p:cNvSpPr>
          <p:nvPr/>
        </p:nvSpPr>
        <p:spPr bwMode="auto">
          <a:xfrm rot="2135252" flipH="1">
            <a:off x="5065713" y="1747838"/>
            <a:ext cx="646112" cy="863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95" name="Line 19"/>
          <p:cNvSpPr>
            <a:spLocks noChangeShapeType="1"/>
          </p:cNvSpPr>
          <p:nvPr/>
        </p:nvSpPr>
        <p:spPr bwMode="auto">
          <a:xfrm rot="20706786" flipV="1">
            <a:off x="2740025" y="2922588"/>
            <a:ext cx="1885950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8596" name="Line 20"/>
          <p:cNvSpPr>
            <a:spLocks noChangeShapeType="1"/>
          </p:cNvSpPr>
          <p:nvPr/>
        </p:nvSpPr>
        <p:spPr bwMode="auto">
          <a:xfrm rot="2135252" flipH="1">
            <a:off x="5116513" y="1735138"/>
            <a:ext cx="646112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731F4-D8AD-4D4F-B37E-439AE602AE5C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2100618" y="381000"/>
            <a:ext cx="597268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Throttle Grip</a:t>
            </a:r>
          </a:p>
        </p:txBody>
      </p:sp>
      <p:pic>
        <p:nvPicPr>
          <p:cNvPr id="410627" name="Picture 3" descr="001619D0001-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1989138"/>
            <a:ext cx="3505200" cy="3819525"/>
          </a:xfrm>
          <a:prstGeom prst="rect">
            <a:avLst/>
          </a:prstGeom>
          <a:noFill/>
        </p:spPr>
      </p:pic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1022350" y="2446338"/>
            <a:ext cx="150714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       Cage/</a:t>
            </a:r>
            <a:r>
              <a:rPr lang="en-US" sz="1400" b="1" dirty="0" err="1"/>
              <a:t>Uncage</a:t>
            </a:r>
            <a:endParaRPr lang="en-US" sz="1400" b="1" dirty="0"/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6350000" y="2009775"/>
            <a:ext cx="261937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Weapon Management </a:t>
            </a:r>
          </a:p>
          <a:p>
            <a:r>
              <a:rPr lang="en-US" sz="1400" b="1" dirty="0"/>
              <a:t>Switch (WMS)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6635750" y="3186113"/>
            <a:ext cx="2087563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Cursor Slew </a:t>
            </a:r>
          </a:p>
          <a:p>
            <a:r>
              <a:rPr lang="en-US" sz="1400" b="1" dirty="0"/>
              <a:t>Controller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6429375" y="3871913"/>
            <a:ext cx="1157689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Speed Brake</a:t>
            </a:r>
          </a:p>
        </p:txBody>
      </p:sp>
      <p:sp>
        <p:nvSpPr>
          <p:cNvPr id="410632" name="Line 8"/>
          <p:cNvSpPr>
            <a:spLocks noChangeShapeType="1"/>
          </p:cNvSpPr>
          <p:nvPr/>
        </p:nvSpPr>
        <p:spPr bwMode="auto">
          <a:xfrm rot="-318873" flipH="1" flipV="1">
            <a:off x="5856288" y="3900488"/>
            <a:ext cx="515937" cy="1508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6594475" y="4576763"/>
            <a:ext cx="59016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Flare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rot="-450768" flipH="1" flipV="1">
            <a:off x="6064250" y="4627563"/>
            <a:ext cx="465138" cy="120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422275" y="3627438"/>
            <a:ext cx="174599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        External Lights</a:t>
            </a:r>
          </a:p>
        </p:txBody>
      </p:sp>
      <p:sp>
        <p:nvSpPr>
          <p:cNvPr id="410636" name="Text Box 12"/>
          <p:cNvSpPr txBox="1">
            <a:spLocks noChangeArrowheads="1"/>
          </p:cNvSpPr>
          <p:nvPr/>
        </p:nvSpPr>
        <p:spPr bwMode="auto">
          <a:xfrm>
            <a:off x="873125" y="4529138"/>
            <a:ext cx="105189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          MPO</a:t>
            </a:r>
          </a:p>
        </p:txBody>
      </p:sp>
      <p:sp>
        <p:nvSpPr>
          <p:cNvPr id="410637" name="Text Box 13"/>
          <p:cNvSpPr txBox="1">
            <a:spLocks noChangeArrowheads="1"/>
          </p:cNvSpPr>
          <p:nvPr/>
        </p:nvSpPr>
        <p:spPr bwMode="auto">
          <a:xfrm>
            <a:off x="1817688" y="2336800"/>
            <a:ext cx="1841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b="1"/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 rot="269848" flipV="1">
            <a:off x="2668588" y="2084388"/>
            <a:ext cx="2476500" cy="623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 rot="851554" flipH="1">
            <a:off x="6100763" y="2216150"/>
            <a:ext cx="219075" cy="476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0" name="Line 16"/>
          <p:cNvSpPr>
            <a:spLocks noChangeShapeType="1"/>
          </p:cNvSpPr>
          <p:nvPr/>
        </p:nvSpPr>
        <p:spPr bwMode="auto">
          <a:xfrm rot="1045544" flipH="1">
            <a:off x="6253163" y="3268663"/>
            <a:ext cx="423862" cy="33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1" name="Line 17"/>
          <p:cNvSpPr>
            <a:spLocks noChangeShapeType="1"/>
          </p:cNvSpPr>
          <p:nvPr/>
        </p:nvSpPr>
        <p:spPr bwMode="auto">
          <a:xfrm rot="-318873" flipH="1" flipV="1">
            <a:off x="5907088" y="3906838"/>
            <a:ext cx="515937" cy="150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2" name="Line 18"/>
          <p:cNvSpPr>
            <a:spLocks noChangeShapeType="1"/>
          </p:cNvSpPr>
          <p:nvPr/>
        </p:nvSpPr>
        <p:spPr bwMode="auto">
          <a:xfrm rot="-450768" flipH="1" flipV="1">
            <a:off x="5973763" y="4432300"/>
            <a:ext cx="592137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 rot="3334976" flipV="1">
            <a:off x="2125663" y="4071938"/>
            <a:ext cx="957262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 rot="1379290" flipV="1">
            <a:off x="2009775" y="4694238"/>
            <a:ext cx="1246188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5" name="Text Box 21"/>
          <p:cNvSpPr txBox="1">
            <a:spLocks noChangeArrowheads="1"/>
          </p:cNvSpPr>
          <p:nvPr/>
        </p:nvSpPr>
        <p:spPr bwMode="auto">
          <a:xfrm>
            <a:off x="3381375" y="5761038"/>
            <a:ext cx="177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Throttle Grip </a:t>
            </a:r>
          </a:p>
          <a:p>
            <a:pPr algn="ctr"/>
            <a:r>
              <a:rPr lang="en-US" sz="1600" b="1"/>
              <a:t>(View From Top)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81900" cy="685800"/>
          </a:xfrm>
          <a:noFill/>
          <a:ln/>
        </p:spPr>
        <p:txBody>
          <a:bodyPr/>
          <a:lstStyle/>
          <a:p>
            <a:r>
              <a:rPr lang="en-US" sz="3600" dirty="0"/>
              <a:t>Throttle Grip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8ECB-2BC2-4E2E-BCBF-40DCD9006ABF}" type="slidenum">
              <a:rPr lang="en-US"/>
              <a:pPr/>
              <a:t>13</a:t>
            </a:fld>
            <a:endParaRPr lang="en-US"/>
          </a:p>
        </p:txBody>
      </p:sp>
      <p:pic>
        <p:nvPicPr>
          <p:cNvPr id="412675" name="Picture 3" descr="001620D0001-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2438" y="2324100"/>
            <a:ext cx="3741737" cy="3097213"/>
          </a:xfrm>
          <a:prstGeom prst="rect">
            <a:avLst/>
          </a:prstGeom>
          <a:noFill/>
        </p:spPr>
      </p:pic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6175375" y="3751263"/>
            <a:ext cx="1841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1"/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1855788" y="1831975"/>
            <a:ext cx="1841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b="1"/>
          </a:p>
        </p:txBody>
      </p:sp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1584325" y="1985963"/>
            <a:ext cx="1561646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        Cage/</a:t>
            </a:r>
            <a:r>
              <a:rPr lang="en-US" sz="1400" b="1" dirty="0" err="1"/>
              <a:t>Ungage</a:t>
            </a:r>
            <a:endParaRPr lang="en-US" sz="1400" b="1" dirty="0"/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200025" y="2970213"/>
            <a:ext cx="233884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                                        APC</a:t>
            </a:r>
          </a:p>
        </p:txBody>
      </p:sp>
      <p:sp>
        <p:nvSpPr>
          <p:cNvPr id="412680" name="Text Box 8"/>
          <p:cNvSpPr txBox="1">
            <a:spLocks noChangeArrowheads="1"/>
          </p:cNvSpPr>
          <p:nvPr/>
        </p:nvSpPr>
        <p:spPr bwMode="auto">
          <a:xfrm>
            <a:off x="225425" y="3970338"/>
            <a:ext cx="241758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        Communication Control</a:t>
            </a:r>
          </a:p>
          <a:p>
            <a:r>
              <a:rPr lang="en-US" sz="1400" b="1" dirty="0"/>
              <a:t>&amp; Voice Recognition (VR)</a:t>
            </a:r>
          </a:p>
        </p:txBody>
      </p:sp>
      <p:sp>
        <p:nvSpPr>
          <p:cNvPr id="412681" name="Line 9"/>
          <p:cNvSpPr>
            <a:spLocks noChangeShapeType="1"/>
          </p:cNvSpPr>
          <p:nvPr/>
        </p:nvSpPr>
        <p:spPr bwMode="auto">
          <a:xfrm rot="1765532" flipV="1">
            <a:off x="2706688" y="4129088"/>
            <a:ext cx="1184275" cy="2936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884238" y="4816475"/>
            <a:ext cx="257016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        Management Switch</a:t>
            </a:r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 rot="1957491" flipV="1">
            <a:off x="3297238" y="4292600"/>
            <a:ext cx="984250" cy="10144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84" name="Text Box 12"/>
          <p:cNvSpPr txBox="1">
            <a:spLocks noChangeArrowheads="1"/>
          </p:cNvSpPr>
          <p:nvPr/>
        </p:nvSpPr>
        <p:spPr bwMode="auto">
          <a:xfrm>
            <a:off x="6410325" y="2989263"/>
            <a:ext cx="2417763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Speed Hold</a:t>
            </a:r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 rot="11796611" flipV="1">
            <a:off x="5492750" y="3044825"/>
            <a:ext cx="687388" cy="17224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86" name="Text Box 14"/>
          <p:cNvSpPr txBox="1">
            <a:spLocks noChangeArrowheads="1"/>
          </p:cNvSpPr>
          <p:nvPr/>
        </p:nvSpPr>
        <p:spPr bwMode="auto">
          <a:xfrm>
            <a:off x="6297613" y="3922713"/>
            <a:ext cx="1441357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Polarity Control</a:t>
            </a:r>
          </a:p>
        </p:txBody>
      </p:sp>
      <p:sp>
        <p:nvSpPr>
          <p:cNvPr id="412687" name="Freeform 15"/>
          <p:cNvSpPr>
            <a:spLocks/>
          </p:cNvSpPr>
          <p:nvPr/>
        </p:nvSpPr>
        <p:spPr bwMode="auto">
          <a:xfrm>
            <a:off x="5819775" y="4071938"/>
            <a:ext cx="538163" cy="747712"/>
          </a:xfrm>
          <a:custGeom>
            <a:avLst/>
            <a:gdLst/>
            <a:ahLst/>
            <a:cxnLst>
              <a:cxn ang="0">
                <a:pos x="339" y="0"/>
              </a:cxn>
              <a:cxn ang="0">
                <a:pos x="42" y="219"/>
              </a:cxn>
              <a:cxn ang="0">
                <a:pos x="0" y="471"/>
              </a:cxn>
            </a:cxnLst>
            <a:rect l="0" t="0" r="r" b="b"/>
            <a:pathLst>
              <a:path w="339" h="471">
                <a:moveTo>
                  <a:pt x="339" y="0"/>
                </a:moveTo>
                <a:lnTo>
                  <a:pt x="42" y="219"/>
                </a:lnTo>
                <a:lnTo>
                  <a:pt x="0" y="471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6973888" y="4635500"/>
            <a:ext cx="1957387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r>
              <a:rPr lang="en-US" sz="1400" b="1" dirty="0"/>
              <a:t>External Lights</a:t>
            </a:r>
          </a:p>
        </p:txBody>
      </p:sp>
      <p:sp>
        <p:nvSpPr>
          <p:cNvPr id="412689" name="Line 17"/>
          <p:cNvSpPr>
            <a:spLocks noChangeShapeType="1"/>
          </p:cNvSpPr>
          <p:nvPr/>
        </p:nvSpPr>
        <p:spPr bwMode="auto">
          <a:xfrm flipH="1" flipV="1">
            <a:off x="6477000" y="4667250"/>
            <a:ext cx="484188" cy="1206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0" name="Freeform 18"/>
          <p:cNvSpPr>
            <a:spLocks/>
          </p:cNvSpPr>
          <p:nvPr/>
        </p:nvSpPr>
        <p:spPr bwMode="auto">
          <a:xfrm>
            <a:off x="2757488" y="3138488"/>
            <a:ext cx="785812" cy="895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2" y="462"/>
              </a:cxn>
              <a:cxn ang="0">
                <a:pos x="495" y="564"/>
              </a:cxn>
            </a:cxnLst>
            <a:rect l="0" t="0" r="r" b="b"/>
            <a:pathLst>
              <a:path w="495" h="564">
                <a:moveTo>
                  <a:pt x="0" y="0"/>
                </a:moveTo>
                <a:lnTo>
                  <a:pt x="282" y="462"/>
                </a:lnTo>
                <a:lnTo>
                  <a:pt x="495" y="564"/>
                </a:ln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1" name="Line 19"/>
          <p:cNvSpPr>
            <a:spLocks noChangeShapeType="1"/>
          </p:cNvSpPr>
          <p:nvPr/>
        </p:nvSpPr>
        <p:spPr bwMode="auto">
          <a:xfrm rot="1765532" flipV="1">
            <a:off x="2724150" y="4132263"/>
            <a:ext cx="111760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2" name="Line 20"/>
          <p:cNvSpPr>
            <a:spLocks noChangeShapeType="1"/>
          </p:cNvSpPr>
          <p:nvPr/>
        </p:nvSpPr>
        <p:spPr bwMode="auto">
          <a:xfrm rot="1957491" flipV="1">
            <a:off x="3292475" y="4318000"/>
            <a:ext cx="944563" cy="977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3" name="Line 21"/>
          <p:cNvSpPr>
            <a:spLocks noChangeShapeType="1"/>
          </p:cNvSpPr>
          <p:nvPr/>
        </p:nvSpPr>
        <p:spPr bwMode="auto">
          <a:xfrm rot="11796611" flipV="1">
            <a:off x="5521325" y="3001963"/>
            <a:ext cx="693738" cy="173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4" name="Freeform 22"/>
          <p:cNvSpPr>
            <a:spLocks/>
          </p:cNvSpPr>
          <p:nvPr/>
        </p:nvSpPr>
        <p:spPr bwMode="auto">
          <a:xfrm>
            <a:off x="5826125" y="4081463"/>
            <a:ext cx="508000" cy="695325"/>
          </a:xfrm>
          <a:custGeom>
            <a:avLst/>
            <a:gdLst/>
            <a:ahLst/>
            <a:cxnLst>
              <a:cxn ang="0">
                <a:pos x="320" y="0"/>
              </a:cxn>
              <a:cxn ang="0">
                <a:pos x="38" y="213"/>
              </a:cxn>
              <a:cxn ang="0">
                <a:pos x="0" y="438"/>
              </a:cxn>
            </a:cxnLst>
            <a:rect l="0" t="0" r="r" b="b"/>
            <a:pathLst>
              <a:path w="320" h="438">
                <a:moveTo>
                  <a:pt x="320" y="0"/>
                </a:moveTo>
                <a:lnTo>
                  <a:pt x="38" y="213"/>
                </a:lnTo>
                <a:lnTo>
                  <a:pt x="0" y="43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5" name="Line 23"/>
          <p:cNvSpPr>
            <a:spLocks noChangeShapeType="1"/>
          </p:cNvSpPr>
          <p:nvPr/>
        </p:nvSpPr>
        <p:spPr bwMode="auto">
          <a:xfrm flipH="1" flipV="1">
            <a:off x="6527800" y="4679950"/>
            <a:ext cx="484188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6" name="Freeform 24"/>
          <p:cNvSpPr>
            <a:spLocks/>
          </p:cNvSpPr>
          <p:nvPr/>
        </p:nvSpPr>
        <p:spPr bwMode="auto">
          <a:xfrm>
            <a:off x="3314700" y="2171700"/>
            <a:ext cx="481013" cy="309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0"/>
              </a:cxn>
              <a:cxn ang="0">
                <a:pos x="303" y="195"/>
              </a:cxn>
            </a:cxnLst>
            <a:rect l="0" t="0" r="r" b="b"/>
            <a:pathLst>
              <a:path w="303" h="195">
                <a:moveTo>
                  <a:pt x="0" y="0"/>
                </a:moveTo>
                <a:lnTo>
                  <a:pt x="112" y="0"/>
                </a:lnTo>
                <a:lnTo>
                  <a:pt x="303" y="195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7" name="Freeform 25"/>
          <p:cNvSpPr>
            <a:spLocks/>
          </p:cNvSpPr>
          <p:nvPr/>
        </p:nvSpPr>
        <p:spPr bwMode="auto">
          <a:xfrm>
            <a:off x="3290888" y="2147888"/>
            <a:ext cx="481012" cy="309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0"/>
              </a:cxn>
              <a:cxn ang="0">
                <a:pos x="303" y="195"/>
              </a:cxn>
            </a:cxnLst>
            <a:rect l="0" t="0" r="r" b="b"/>
            <a:pathLst>
              <a:path w="303" h="195">
                <a:moveTo>
                  <a:pt x="0" y="0"/>
                </a:moveTo>
                <a:lnTo>
                  <a:pt x="112" y="0"/>
                </a:lnTo>
                <a:lnTo>
                  <a:pt x="303" y="19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8" name="Freeform 26"/>
          <p:cNvSpPr>
            <a:spLocks/>
          </p:cNvSpPr>
          <p:nvPr/>
        </p:nvSpPr>
        <p:spPr bwMode="auto">
          <a:xfrm>
            <a:off x="2724150" y="3124200"/>
            <a:ext cx="785813" cy="895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2" y="462"/>
              </a:cxn>
              <a:cxn ang="0">
                <a:pos x="495" y="564"/>
              </a:cxn>
            </a:cxnLst>
            <a:rect l="0" t="0" r="r" b="b"/>
            <a:pathLst>
              <a:path w="495" h="564">
                <a:moveTo>
                  <a:pt x="0" y="0"/>
                </a:moveTo>
                <a:lnTo>
                  <a:pt x="282" y="462"/>
                </a:lnTo>
                <a:lnTo>
                  <a:pt x="495" y="5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9" name="Text Box 27"/>
          <p:cNvSpPr txBox="1">
            <a:spLocks noChangeArrowheads="1"/>
          </p:cNvSpPr>
          <p:nvPr/>
        </p:nvSpPr>
        <p:spPr bwMode="auto">
          <a:xfrm>
            <a:off x="3595688" y="5349875"/>
            <a:ext cx="1925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Throttle Grip </a:t>
            </a:r>
          </a:p>
          <a:p>
            <a:pPr algn="ctr"/>
            <a:r>
              <a:rPr lang="en-US" sz="1600" b="1"/>
              <a:t>(View From Front)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094" y="0"/>
            <a:ext cx="6336506" cy="1219200"/>
          </a:xfrm>
        </p:spPr>
        <p:txBody>
          <a:bodyPr/>
          <a:lstStyle/>
          <a:p>
            <a:r>
              <a:rPr lang="en-US" sz="3200" dirty="0"/>
              <a:t>Helmet Mounted Display (HMD)</a:t>
            </a:r>
            <a:br>
              <a:rPr lang="en-US" sz="3200" dirty="0"/>
            </a:br>
            <a:r>
              <a:rPr lang="en-US" sz="3200" dirty="0"/>
              <a:t>Symbology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CE39-AF14-4CC7-8AF2-B4D7D8865E1C}" type="slidenum">
              <a:rPr lang="en-US"/>
              <a:pPr/>
              <a:t>14</a:t>
            </a:fld>
            <a:endParaRPr lang="en-US"/>
          </a:p>
        </p:txBody>
      </p:sp>
      <p:pic>
        <p:nvPicPr>
          <p:cNvPr id="422915" name="Picture 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643063"/>
            <a:ext cx="7145337" cy="4665662"/>
          </a:xfrm>
          <a:prstGeom prst="rect">
            <a:avLst/>
          </a:prstGeom>
          <a:noFill/>
        </p:spPr>
      </p:pic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7593013" y="2143125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Air-to-Air</a:t>
            </a:r>
          </a:p>
          <a:p>
            <a:r>
              <a:rPr lang="en-US" sz="1800" b="1"/>
              <a:t>Symbology</a:t>
            </a:r>
          </a:p>
        </p:txBody>
      </p:sp>
      <p:sp>
        <p:nvSpPr>
          <p:cNvPr id="422917" name="Line 5"/>
          <p:cNvSpPr>
            <a:spLocks noChangeShapeType="1"/>
          </p:cNvSpPr>
          <p:nvPr/>
        </p:nvSpPr>
        <p:spPr bwMode="auto">
          <a:xfrm flipH="1">
            <a:off x="6772275" y="2319338"/>
            <a:ext cx="879475" cy="3429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lg"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531813" y="2255838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Friendly Air</a:t>
            </a:r>
          </a:p>
          <a:p>
            <a:r>
              <a:rPr lang="en-US" sz="1800" b="1">
                <a:solidFill>
                  <a:schemeClr val="bg1"/>
                </a:solidFill>
              </a:rPr>
              <a:t>Symbology</a:t>
            </a:r>
          </a:p>
        </p:txBody>
      </p:sp>
      <p:sp>
        <p:nvSpPr>
          <p:cNvPr id="422919" name="Line 7"/>
          <p:cNvSpPr>
            <a:spLocks noChangeShapeType="1"/>
          </p:cNvSpPr>
          <p:nvPr/>
        </p:nvSpPr>
        <p:spPr bwMode="auto">
          <a:xfrm flipH="1">
            <a:off x="1062038" y="2930525"/>
            <a:ext cx="192087" cy="7493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lg"/>
          </a:ln>
          <a:effectLst>
            <a:outerShdw dist="28398" dir="3806097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2920" name="Line 8"/>
          <p:cNvSpPr>
            <a:spLocks noChangeShapeType="1"/>
          </p:cNvSpPr>
          <p:nvPr/>
        </p:nvSpPr>
        <p:spPr bwMode="auto">
          <a:xfrm>
            <a:off x="1246188" y="2913063"/>
            <a:ext cx="531812" cy="61753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lg"/>
          </a:ln>
          <a:effectLst>
            <a:outerShdw dist="254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2921" name="Text Box 9"/>
          <p:cNvSpPr txBox="1">
            <a:spLocks noChangeArrowheads="1"/>
          </p:cNvSpPr>
          <p:nvPr/>
        </p:nvSpPr>
        <p:spPr bwMode="auto">
          <a:xfrm>
            <a:off x="7399338" y="4052888"/>
            <a:ext cx="1868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Air-to-Surface</a:t>
            </a:r>
          </a:p>
          <a:p>
            <a:r>
              <a:rPr lang="en-US" sz="1800" b="1"/>
              <a:t>Symbology</a:t>
            </a:r>
          </a:p>
        </p:txBody>
      </p:sp>
      <p:sp>
        <p:nvSpPr>
          <p:cNvPr id="422922" name="Line 10"/>
          <p:cNvSpPr>
            <a:spLocks noChangeShapeType="1"/>
          </p:cNvSpPr>
          <p:nvPr/>
        </p:nvSpPr>
        <p:spPr bwMode="auto">
          <a:xfrm rot="21282470" flipH="1">
            <a:off x="6243638" y="4264025"/>
            <a:ext cx="1211262" cy="1016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triangle" w="med" len="lg"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2923" name="Text Box 11"/>
          <p:cNvSpPr txBox="1">
            <a:spLocks noChangeArrowheads="1"/>
          </p:cNvSpPr>
          <p:nvPr/>
        </p:nvSpPr>
        <p:spPr bwMode="auto">
          <a:xfrm rot="-886546">
            <a:off x="6035675" y="2852738"/>
            <a:ext cx="398463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66FF33"/>
                </a:solidFill>
                <a:latin typeface="Microsoft Sans Serif" pitchFamily="34" charset="0"/>
              </a:rPr>
              <a:t>18L</a:t>
            </a:r>
          </a:p>
        </p:txBody>
      </p:sp>
      <p:sp>
        <p:nvSpPr>
          <p:cNvPr id="422924" name="AutoShape 12"/>
          <p:cNvSpPr>
            <a:spLocks noChangeArrowheads="1"/>
          </p:cNvSpPr>
          <p:nvPr/>
        </p:nvSpPr>
        <p:spPr bwMode="auto">
          <a:xfrm rot="-936400">
            <a:off x="5932488" y="2379663"/>
            <a:ext cx="441325" cy="527050"/>
          </a:xfrm>
          <a:prstGeom prst="diamond">
            <a:avLst/>
          </a:prstGeom>
          <a:noFill/>
          <a:ln w="12700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25" name="AutoShape 13"/>
          <p:cNvSpPr>
            <a:spLocks noChangeArrowheads="1"/>
          </p:cNvSpPr>
          <p:nvPr/>
        </p:nvSpPr>
        <p:spPr bwMode="auto">
          <a:xfrm rot="-936400">
            <a:off x="6007100" y="2463800"/>
            <a:ext cx="295275" cy="360363"/>
          </a:xfrm>
          <a:prstGeom prst="diamond">
            <a:avLst/>
          </a:prstGeom>
          <a:noFill/>
          <a:ln w="12700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26" name="AutoShape 14"/>
          <p:cNvSpPr>
            <a:spLocks noChangeArrowheads="1"/>
          </p:cNvSpPr>
          <p:nvPr/>
        </p:nvSpPr>
        <p:spPr bwMode="auto">
          <a:xfrm rot="-936400">
            <a:off x="6451600" y="2527300"/>
            <a:ext cx="295275" cy="360363"/>
          </a:xfrm>
          <a:prstGeom prst="diamond">
            <a:avLst/>
          </a:prstGeom>
          <a:noFill/>
          <a:ln w="12700" algn="ctr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2927" name="AutoShape 15"/>
          <p:cNvSpPr>
            <a:spLocks noChangeArrowheads="1"/>
          </p:cNvSpPr>
          <p:nvPr/>
        </p:nvSpPr>
        <p:spPr bwMode="auto">
          <a:xfrm rot="-1111128">
            <a:off x="5803900" y="4133850"/>
            <a:ext cx="425450" cy="438150"/>
          </a:xfrm>
          <a:prstGeom prst="triangle">
            <a:avLst>
              <a:gd name="adj" fmla="val 50000"/>
            </a:avLst>
          </a:prstGeom>
          <a:noFill/>
          <a:ln w="19050" algn="ctr">
            <a:solidFill>
              <a:srgbClr val="66FF33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970" name="Picture 2" descr="Scenario_Weatherspoon2"/>
          <p:cNvPicPr>
            <a:picLocks noChangeAspect="1" noChangeArrowheads="1"/>
          </p:cNvPicPr>
          <p:nvPr/>
        </p:nvPicPr>
        <p:blipFill>
          <a:blip r:embed="rId3" cstate="print"/>
          <a:srcRect t="259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136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973503" cy="1219200"/>
          </a:xfrm>
        </p:spPr>
        <p:txBody>
          <a:bodyPr/>
          <a:lstStyle/>
          <a:p>
            <a:r>
              <a:rPr lang="en-US" sz="3200" dirty="0"/>
              <a:t>APG-81 Radar Advanced Electronically Scanned Array</a:t>
            </a:r>
          </a:p>
        </p:txBody>
      </p:sp>
      <p:sp>
        <p:nvSpPr>
          <p:cNvPr id="1363972" name="Rectangle 4"/>
          <p:cNvSpPr>
            <a:spLocks noChangeArrowheads="1"/>
          </p:cNvSpPr>
          <p:nvPr/>
        </p:nvSpPr>
        <p:spPr bwMode="auto">
          <a:xfrm>
            <a:off x="348504" y="6705908"/>
            <a:ext cx="165109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800" dirty="0">
                <a:solidFill>
                  <a:schemeClr val="bg1"/>
                </a:solidFill>
              </a:rPr>
              <a:t>Lockheed Martin Aeronautics Company</a:t>
            </a:r>
          </a:p>
        </p:txBody>
      </p:sp>
      <p:sp>
        <p:nvSpPr>
          <p:cNvPr id="1363974" name="Rectangle 6"/>
          <p:cNvSpPr>
            <a:spLocks noChangeArrowheads="1"/>
          </p:cNvSpPr>
          <p:nvPr/>
        </p:nvSpPr>
        <p:spPr bwMode="auto">
          <a:xfrm>
            <a:off x="2743508" y="6693618"/>
            <a:ext cx="37141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3676"/>
            <a:r>
              <a:rPr lang="en-US" sz="800" dirty="0">
                <a:solidFill>
                  <a:schemeClr val="bg1"/>
                </a:solidFill>
              </a:rPr>
              <a:t>DISTRIBUTION STATEMENT A. Approved for public release; distribution is unlimited.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93625" y="2854427"/>
            <a:ext cx="1919073" cy="3195484"/>
            <a:chOff x="2471" y="1858"/>
            <a:chExt cx="1250" cy="2080"/>
          </a:xfrm>
        </p:grpSpPr>
        <p:sp>
          <p:nvSpPr>
            <p:cNvPr id="1363976" name="Freeform 8"/>
            <p:cNvSpPr>
              <a:spLocks noChangeAspect="1"/>
            </p:cNvSpPr>
            <p:nvPr/>
          </p:nvSpPr>
          <p:spPr bwMode="auto">
            <a:xfrm>
              <a:off x="2471" y="1858"/>
              <a:ext cx="1245" cy="2031"/>
            </a:xfrm>
            <a:custGeom>
              <a:avLst/>
              <a:gdLst/>
              <a:ahLst/>
              <a:cxnLst>
                <a:cxn ang="0">
                  <a:pos x="1047" y="1945"/>
                </a:cxn>
                <a:cxn ang="0">
                  <a:pos x="1113" y="1945"/>
                </a:cxn>
                <a:cxn ang="0">
                  <a:pos x="1190" y="1960"/>
                </a:cxn>
                <a:cxn ang="0">
                  <a:pos x="1245" y="1990"/>
                </a:cxn>
                <a:cxn ang="0">
                  <a:pos x="0" y="0"/>
                </a:cxn>
                <a:cxn ang="0">
                  <a:pos x="903" y="2031"/>
                </a:cxn>
                <a:cxn ang="0">
                  <a:pos x="896" y="2005"/>
                </a:cxn>
                <a:cxn ang="0">
                  <a:pos x="926" y="1971"/>
                </a:cxn>
                <a:cxn ang="0">
                  <a:pos x="986" y="1950"/>
                </a:cxn>
              </a:cxnLst>
              <a:rect l="0" t="0" r="r" b="b"/>
              <a:pathLst>
                <a:path w="1245" h="2031">
                  <a:moveTo>
                    <a:pt x="1047" y="1945"/>
                  </a:moveTo>
                  <a:lnTo>
                    <a:pt x="1113" y="1945"/>
                  </a:lnTo>
                  <a:lnTo>
                    <a:pt x="1190" y="1960"/>
                  </a:lnTo>
                  <a:lnTo>
                    <a:pt x="1245" y="1990"/>
                  </a:lnTo>
                  <a:lnTo>
                    <a:pt x="0" y="0"/>
                  </a:lnTo>
                  <a:lnTo>
                    <a:pt x="903" y="2031"/>
                  </a:lnTo>
                  <a:lnTo>
                    <a:pt x="896" y="2005"/>
                  </a:lnTo>
                  <a:lnTo>
                    <a:pt x="926" y="1971"/>
                  </a:lnTo>
                  <a:lnTo>
                    <a:pt x="986" y="195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77" name="Oval 9"/>
            <p:cNvSpPr>
              <a:spLocks noChangeAspect="1" noChangeArrowheads="1"/>
            </p:cNvSpPr>
            <p:nvPr/>
          </p:nvSpPr>
          <p:spPr bwMode="auto">
            <a:xfrm>
              <a:off x="3367" y="3799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50429" y="1871202"/>
            <a:ext cx="4202003" cy="954037"/>
            <a:chOff x="2508" y="1218"/>
            <a:chExt cx="2737" cy="621"/>
          </a:xfrm>
        </p:grpSpPr>
        <p:sp>
          <p:nvSpPr>
            <p:cNvPr id="1363979" name="Freeform 11"/>
            <p:cNvSpPr>
              <a:spLocks noChangeAspect="1"/>
            </p:cNvSpPr>
            <p:nvPr/>
          </p:nvSpPr>
          <p:spPr bwMode="auto">
            <a:xfrm>
              <a:off x="2508" y="1227"/>
              <a:ext cx="2670" cy="612"/>
            </a:xfrm>
            <a:custGeom>
              <a:avLst/>
              <a:gdLst/>
              <a:ahLst/>
              <a:cxnLst>
                <a:cxn ang="0">
                  <a:pos x="2481" y="123"/>
                </a:cxn>
                <a:cxn ang="0">
                  <a:pos x="2540" y="129"/>
                </a:cxn>
                <a:cxn ang="0">
                  <a:pos x="2600" y="128"/>
                </a:cxn>
                <a:cxn ang="0">
                  <a:pos x="2670" y="117"/>
                </a:cxn>
                <a:cxn ang="0">
                  <a:pos x="0" y="612"/>
                </a:cxn>
                <a:cxn ang="0">
                  <a:pos x="2466" y="0"/>
                </a:cxn>
                <a:cxn ang="0">
                  <a:pos x="2406" y="26"/>
                </a:cxn>
                <a:cxn ang="0">
                  <a:pos x="2382" y="53"/>
                </a:cxn>
                <a:cxn ang="0">
                  <a:pos x="2390" y="83"/>
                </a:cxn>
                <a:cxn ang="0">
                  <a:pos x="2427" y="104"/>
                </a:cxn>
              </a:cxnLst>
              <a:rect l="0" t="0" r="r" b="b"/>
              <a:pathLst>
                <a:path w="2670" h="612">
                  <a:moveTo>
                    <a:pt x="2481" y="123"/>
                  </a:moveTo>
                  <a:lnTo>
                    <a:pt x="2540" y="129"/>
                  </a:lnTo>
                  <a:lnTo>
                    <a:pt x="2600" y="128"/>
                  </a:lnTo>
                  <a:lnTo>
                    <a:pt x="2670" y="117"/>
                  </a:lnTo>
                  <a:lnTo>
                    <a:pt x="0" y="612"/>
                  </a:lnTo>
                  <a:lnTo>
                    <a:pt x="2466" y="0"/>
                  </a:lnTo>
                  <a:lnTo>
                    <a:pt x="2406" y="26"/>
                  </a:lnTo>
                  <a:lnTo>
                    <a:pt x="2382" y="53"/>
                  </a:lnTo>
                  <a:lnTo>
                    <a:pt x="2390" y="83"/>
                  </a:lnTo>
                  <a:lnTo>
                    <a:pt x="2427" y="104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80" name="Oval 12"/>
            <p:cNvSpPr>
              <a:spLocks noChangeAspect="1" noChangeArrowheads="1"/>
            </p:cNvSpPr>
            <p:nvPr/>
          </p:nvSpPr>
          <p:spPr bwMode="auto">
            <a:xfrm>
              <a:off x="4891" y="1218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793625" y="2883617"/>
            <a:ext cx="5350376" cy="2083210"/>
            <a:chOff x="2471" y="1877"/>
            <a:chExt cx="3485" cy="1356"/>
          </a:xfrm>
        </p:grpSpPr>
        <p:sp>
          <p:nvSpPr>
            <p:cNvPr id="1363982" name="Oval 14"/>
            <p:cNvSpPr>
              <a:spLocks noChangeAspect="1" noChangeArrowheads="1"/>
            </p:cNvSpPr>
            <p:nvPr/>
          </p:nvSpPr>
          <p:spPr bwMode="auto">
            <a:xfrm>
              <a:off x="5463" y="3039"/>
              <a:ext cx="493" cy="194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83" name="Freeform 15"/>
            <p:cNvSpPr>
              <a:spLocks noChangeAspect="1"/>
            </p:cNvSpPr>
            <p:nvPr/>
          </p:nvSpPr>
          <p:spPr bwMode="auto">
            <a:xfrm>
              <a:off x="2471" y="1877"/>
              <a:ext cx="3429" cy="1314"/>
            </a:xfrm>
            <a:custGeom>
              <a:avLst/>
              <a:gdLst/>
              <a:ahLst/>
              <a:cxnLst>
                <a:cxn ang="0">
                  <a:pos x="3145" y="1173"/>
                </a:cxn>
                <a:cxn ang="0">
                  <a:pos x="3209" y="1166"/>
                </a:cxn>
                <a:cxn ang="0">
                  <a:pos x="3306" y="1168"/>
                </a:cxn>
                <a:cxn ang="0">
                  <a:pos x="3429" y="1197"/>
                </a:cxn>
                <a:cxn ang="0">
                  <a:pos x="0" y="0"/>
                </a:cxn>
                <a:cxn ang="0">
                  <a:pos x="3036" y="1314"/>
                </a:cxn>
                <a:cxn ang="0">
                  <a:pos x="2994" y="1270"/>
                </a:cxn>
                <a:cxn ang="0">
                  <a:pos x="3000" y="1230"/>
                </a:cxn>
                <a:cxn ang="0">
                  <a:pos x="3043" y="1198"/>
                </a:cxn>
                <a:cxn ang="0">
                  <a:pos x="3091" y="1180"/>
                </a:cxn>
              </a:cxnLst>
              <a:rect l="0" t="0" r="r" b="b"/>
              <a:pathLst>
                <a:path w="3429" h="1314">
                  <a:moveTo>
                    <a:pt x="3145" y="1173"/>
                  </a:moveTo>
                  <a:lnTo>
                    <a:pt x="3209" y="1166"/>
                  </a:lnTo>
                  <a:lnTo>
                    <a:pt x="3306" y="1168"/>
                  </a:lnTo>
                  <a:lnTo>
                    <a:pt x="3429" y="1197"/>
                  </a:lnTo>
                  <a:lnTo>
                    <a:pt x="0" y="0"/>
                  </a:lnTo>
                  <a:lnTo>
                    <a:pt x="3036" y="1314"/>
                  </a:lnTo>
                  <a:lnTo>
                    <a:pt x="2994" y="1270"/>
                  </a:lnTo>
                  <a:lnTo>
                    <a:pt x="3000" y="1230"/>
                  </a:lnTo>
                  <a:lnTo>
                    <a:pt x="3043" y="1198"/>
                  </a:lnTo>
                  <a:lnTo>
                    <a:pt x="3091" y="118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44548" y="1504029"/>
            <a:ext cx="2327452" cy="304185"/>
            <a:chOff x="1462" y="979"/>
            <a:chExt cx="1516" cy="198"/>
          </a:xfrm>
        </p:grpSpPr>
        <p:sp>
          <p:nvSpPr>
            <p:cNvPr id="1363985" name="Freeform 17"/>
            <p:cNvSpPr>
              <a:spLocks noChangeAspect="1"/>
            </p:cNvSpPr>
            <p:nvPr/>
          </p:nvSpPr>
          <p:spPr bwMode="auto">
            <a:xfrm>
              <a:off x="1462" y="989"/>
              <a:ext cx="1199" cy="184"/>
            </a:xfrm>
            <a:custGeom>
              <a:avLst/>
              <a:gdLst/>
              <a:ahLst/>
              <a:cxnLst>
                <a:cxn ang="0">
                  <a:pos x="1031" y="130"/>
                </a:cxn>
                <a:cxn ang="0">
                  <a:pos x="1075" y="154"/>
                </a:cxn>
                <a:cxn ang="0">
                  <a:pos x="1132" y="172"/>
                </a:cxn>
                <a:cxn ang="0">
                  <a:pos x="1199" y="184"/>
                </a:cxn>
                <a:cxn ang="0">
                  <a:pos x="0" y="172"/>
                </a:cxn>
                <a:cxn ang="0">
                  <a:pos x="1150" y="0"/>
                </a:cxn>
                <a:cxn ang="0">
                  <a:pos x="1102" y="13"/>
                </a:cxn>
                <a:cxn ang="0">
                  <a:pos x="1054" y="34"/>
                </a:cxn>
                <a:cxn ang="0">
                  <a:pos x="1018" y="61"/>
                </a:cxn>
                <a:cxn ang="0">
                  <a:pos x="1007" y="96"/>
                </a:cxn>
              </a:cxnLst>
              <a:rect l="0" t="0" r="r" b="b"/>
              <a:pathLst>
                <a:path w="1199" h="184">
                  <a:moveTo>
                    <a:pt x="1031" y="130"/>
                  </a:moveTo>
                  <a:lnTo>
                    <a:pt x="1075" y="154"/>
                  </a:lnTo>
                  <a:lnTo>
                    <a:pt x="1132" y="172"/>
                  </a:lnTo>
                  <a:lnTo>
                    <a:pt x="1199" y="184"/>
                  </a:lnTo>
                  <a:lnTo>
                    <a:pt x="0" y="172"/>
                  </a:lnTo>
                  <a:lnTo>
                    <a:pt x="1150" y="0"/>
                  </a:lnTo>
                  <a:lnTo>
                    <a:pt x="1102" y="13"/>
                  </a:lnTo>
                  <a:lnTo>
                    <a:pt x="1054" y="34"/>
                  </a:lnTo>
                  <a:lnTo>
                    <a:pt x="1018" y="61"/>
                  </a:lnTo>
                  <a:lnTo>
                    <a:pt x="1007" y="96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86" name="Oval 18"/>
            <p:cNvSpPr>
              <a:spLocks noChangeAspect="1" noChangeArrowheads="1"/>
            </p:cNvSpPr>
            <p:nvPr/>
          </p:nvSpPr>
          <p:spPr bwMode="auto">
            <a:xfrm>
              <a:off x="2472" y="979"/>
              <a:ext cx="506" cy="198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779806" y="2868255"/>
            <a:ext cx="4605776" cy="2894371"/>
            <a:chOff x="2462" y="1867"/>
            <a:chExt cx="3000" cy="1884"/>
          </a:xfrm>
        </p:grpSpPr>
        <p:sp>
          <p:nvSpPr>
            <p:cNvPr id="1363988" name="Freeform 20"/>
            <p:cNvSpPr>
              <a:spLocks noChangeAspect="1"/>
            </p:cNvSpPr>
            <p:nvPr/>
          </p:nvSpPr>
          <p:spPr bwMode="auto">
            <a:xfrm>
              <a:off x="2462" y="1867"/>
              <a:ext cx="2999" cy="1834"/>
            </a:xfrm>
            <a:custGeom>
              <a:avLst/>
              <a:gdLst/>
              <a:ahLst/>
              <a:cxnLst>
                <a:cxn ang="0">
                  <a:pos x="2801" y="1748"/>
                </a:cxn>
                <a:cxn ang="0">
                  <a:pos x="2867" y="1748"/>
                </a:cxn>
                <a:cxn ang="0">
                  <a:pos x="2944" y="1763"/>
                </a:cxn>
                <a:cxn ang="0">
                  <a:pos x="2999" y="1793"/>
                </a:cxn>
                <a:cxn ang="0">
                  <a:pos x="0" y="0"/>
                </a:cxn>
                <a:cxn ang="0">
                  <a:pos x="2657" y="1834"/>
                </a:cxn>
                <a:cxn ang="0">
                  <a:pos x="2650" y="1808"/>
                </a:cxn>
                <a:cxn ang="0">
                  <a:pos x="2680" y="1774"/>
                </a:cxn>
                <a:cxn ang="0">
                  <a:pos x="2740" y="1753"/>
                </a:cxn>
              </a:cxnLst>
              <a:rect l="0" t="0" r="r" b="b"/>
              <a:pathLst>
                <a:path w="2999" h="1834">
                  <a:moveTo>
                    <a:pt x="2801" y="1748"/>
                  </a:moveTo>
                  <a:lnTo>
                    <a:pt x="2867" y="1748"/>
                  </a:lnTo>
                  <a:lnTo>
                    <a:pt x="2944" y="1763"/>
                  </a:lnTo>
                  <a:lnTo>
                    <a:pt x="2999" y="1793"/>
                  </a:lnTo>
                  <a:lnTo>
                    <a:pt x="0" y="0"/>
                  </a:lnTo>
                  <a:lnTo>
                    <a:pt x="2657" y="1834"/>
                  </a:lnTo>
                  <a:lnTo>
                    <a:pt x="2650" y="1808"/>
                  </a:lnTo>
                  <a:lnTo>
                    <a:pt x="2680" y="1774"/>
                  </a:lnTo>
                  <a:lnTo>
                    <a:pt x="2740" y="1753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89" name="Oval 21"/>
            <p:cNvSpPr>
              <a:spLocks noChangeAspect="1" noChangeArrowheads="1"/>
            </p:cNvSpPr>
            <p:nvPr/>
          </p:nvSpPr>
          <p:spPr bwMode="auto">
            <a:xfrm>
              <a:off x="5108" y="3612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3990" name="Rectangle 22"/>
          <p:cNvSpPr>
            <a:spLocks noChangeAspect="1" noChangeArrowheads="1"/>
          </p:cNvSpPr>
          <p:nvPr/>
        </p:nvSpPr>
        <p:spPr bwMode="auto">
          <a:xfrm>
            <a:off x="2276789" y="1250541"/>
            <a:ext cx="1994457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Air-to-Air Target Engagement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765990" y="2883618"/>
            <a:ext cx="4501378" cy="3763911"/>
            <a:chOff x="2453" y="1877"/>
            <a:chExt cx="2932" cy="2450"/>
          </a:xfrm>
        </p:grpSpPr>
        <p:sp>
          <p:nvSpPr>
            <p:cNvPr id="1363992" name="Freeform 24"/>
            <p:cNvSpPr>
              <a:spLocks noChangeAspect="1"/>
            </p:cNvSpPr>
            <p:nvPr/>
          </p:nvSpPr>
          <p:spPr bwMode="auto">
            <a:xfrm>
              <a:off x="2453" y="1877"/>
              <a:ext cx="2927" cy="2401"/>
            </a:xfrm>
            <a:custGeom>
              <a:avLst/>
              <a:gdLst/>
              <a:ahLst/>
              <a:cxnLst>
                <a:cxn ang="0">
                  <a:pos x="2729" y="2315"/>
                </a:cxn>
                <a:cxn ang="0">
                  <a:pos x="2795" y="2315"/>
                </a:cxn>
                <a:cxn ang="0">
                  <a:pos x="2872" y="2330"/>
                </a:cxn>
                <a:cxn ang="0">
                  <a:pos x="2927" y="2360"/>
                </a:cxn>
                <a:cxn ang="0">
                  <a:pos x="0" y="0"/>
                </a:cxn>
                <a:cxn ang="0">
                  <a:pos x="2585" y="2401"/>
                </a:cxn>
                <a:cxn ang="0">
                  <a:pos x="2578" y="2375"/>
                </a:cxn>
                <a:cxn ang="0">
                  <a:pos x="2608" y="2341"/>
                </a:cxn>
                <a:cxn ang="0">
                  <a:pos x="2668" y="2320"/>
                </a:cxn>
              </a:cxnLst>
              <a:rect l="0" t="0" r="r" b="b"/>
              <a:pathLst>
                <a:path w="2927" h="2401">
                  <a:moveTo>
                    <a:pt x="2729" y="2315"/>
                  </a:moveTo>
                  <a:lnTo>
                    <a:pt x="2795" y="2315"/>
                  </a:lnTo>
                  <a:lnTo>
                    <a:pt x="2872" y="2330"/>
                  </a:lnTo>
                  <a:lnTo>
                    <a:pt x="2927" y="2360"/>
                  </a:lnTo>
                  <a:lnTo>
                    <a:pt x="0" y="0"/>
                  </a:lnTo>
                  <a:lnTo>
                    <a:pt x="2585" y="2401"/>
                  </a:lnTo>
                  <a:lnTo>
                    <a:pt x="2578" y="2375"/>
                  </a:lnTo>
                  <a:lnTo>
                    <a:pt x="2608" y="2341"/>
                  </a:lnTo>
                  <a:lnTo>
                    <a:pt x="2668" y="232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93" name="Oval 25"/>
            <p:cNvSpPr>
              <a:spLocks noChangeAspect="1" noChangeArrowheads="1"/>
            </p:cNvSpPr>
            <p:nvPr/>
          </p:nvSpPr>
          <p:spPr bwMode="auto">
            <a:xfrm>
              <a:off x="5031" y="4188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795160" y="2854427"/>
            <a:ext cx="1919073" cy="3195484"/>
            <a:chOff x="2471" y="1858"/>
            <a:chExt cx="1250" cy="2080"/>
          </a:xfrm>
        </p:grpSpPr>
        <p:sp>
          <p:nvSpPr>
            <p:cNvPr id="1363995" name="Freeform 27"/>
            <p:cNvSpPr>
              <a:spLocks noChangeAspect="1"/>
            </p:cNvSpPr>
            <p:nvPr/>
          </p:nvSpPr>
          <p:spPr bwMode="auto">
            <a:xfrm>
              <a:off x="2471" y="1858"/>
              <a:ext cx="1245" cy="2031"/>
            </a:xfrm>
            <a:custGeom>
              <a:avLst/>
              <a:gdLst/>
              <a:ahLst/>
              <a:cxnLst>
                <a:cxn ang="0">
                  <a:pos x="1047" y="1945"/>
                </a:cxn>
                <a:cxn ang="0">
                  <a:pos x="1113" y="1945"/>
                </a:cxn>
                <a:cxn ang="0">
                  <a:pos x="1190" y="1960"/>
                </a:cxn>
                <a:cxn ang="0">
                  <a:pos x="1245" y="1990"/>
                </a:cxn>
                <a:cxn ang="0">
                  <a:pos x="0" y="0"/>
                </a:cxn>
                <a:cxn ang="0">
                  <a:pos x="903" y="2031"/>
                </a:cxn>
                <a:cxn ang="0">
                  <a:pos x="896" y="2005"/>
                </a:cxn>
                <a:cxn ang="0">
                  <a:pos x="926" y="1971"/>
                </a:cxn>
                <a:cxn ang="0">
                  <a:pos x="986" y="1950"/>
                </a:cxn>
              </a:cxnLst>
              <a:rect l="0" t="0" r="r" b="b"/>
              <a:pathLst>
                <a:path w="1245" h="2031">
                  <a:moveTo>
                    <a:pt x="1047" y="1945"/>
                  </a:moveTo>
                  <a:lnTo>
                    <a:pt x="1113" y="1945"/>
                  </a:lnTo>
                  <a:lnTo>
                    <a:pt x="1190" y="1960"/>
                  </a:lnTo>
                  <a:lnTo>
                    <a:pt x="1245" y="1990"/>
                  </a:lnTo>
                  <a:lnTo>
                    <a:pt x="0" y="0"/>
                  </a:lnTo>
                  <a:lnTo>
                    <a:pt x="903" y="2031"/>
                  </a:lnTo>
                  <a:lnTo>
                    <a:pt x="896" y="2005"/>
                  </a:lnTo>
                  <a:lnTo>
                    <a:pt x="926" y="1971"/>
                  </a:lnTo>
                  <a:lnTo>
                    <a:pt x="986" y="195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96" name="Oval 28"/>
            <p:cNvSpPr>
              <a:spLocks noChangeAspect="1" noChangeArrowheads="1"/>
            </p:cNvSpPr>
            <p:nvPr/>
          </p:nvSpPr>
          <p:spPr bwMode="auto">
            <a:xfrm>
              <a:off x="3367" y="3799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3851965" y="1871202"/>
            <a:ext cx="4202002" cy="954037"/>
            <a:chOff x="2508" y="1218"/>
            <a:chExt cx="2737" cy="621"/>
          </a:xfrm>
        </p:grpSpPr>
        <p:sp>
          <p:nvSpPr>
            <p:cNvPr id="1363998" name="Freeform 30"/>
            <p:cNvSpPr>
              <a:spLocks noChangeAspect="1"/>
            </p:cNvSpPr>
            <p:nvPr/>
          </p:nvSpPr>
          <p:spPr bwMode="auto">
            <a:xfrm>
              <a:off x="2508" y="1227"/>
              <a:ext cx="2670" cy="612"/>
            </a:xfrm>
            <a:custGeom>
              <a:avLst/>
              <a:gdLst/>
              <a:ahLst/>
              <a:cxnLst>
                <a:cxn ang="0">
                  <a:pos x="2481" y="123"/>
                </a:cxn>
                <a:cxn ang="0">
                  <a:pos x="2540" y="129"/>
                </a:cxn>
                <a:cxn ang="0">
                  <a:pos x="2600" y="128"/>
                </a:cxn>
                <a:cxn ang="0">
                  <a:pos x="2670" y="117"/>
                </a:cxn>
                <a:cxn ang="0">
                  <a:pos x="0" y="612"/>
                </a:cxn>
                <a:cxn ang="0">
                  <a:pos x="2466" y="0"/>
                </a:cxn>
                <a:cxn ang="0">
                  <a:pos x="2406" y="26"/>
                </a:cxn>
                <a:cxn ang="0">
                  <a:pos x="2382" y="53"/>
                </a:cxn>
                <a:cxn ang="0">
                  <a:pos x="2390" y="83"/>
                </a:cxn>
                <a:cxn ang="0">
                  <a:pos x="2427" y="104"/>
                </a:cxn>
              </a:cxnLst>
              <a:rect l="0" t="0" r="r" b="b"/>
              <a:pathLst>
                <a:path w="2670" h="612">
                  <a:moveTo>
                    <a:pt x="2481" y="123"/>
                  </a:moveTo>
                  <a:lnTo>
                    <a:pt x="2540" y="129"/>
                  </a:lnTo>
                  <a:lnTo>
                    <a:pt x="2600" y="128"/>
                  </a:lnTo>
                  <a:lnTo>
                    <a:pt x="2670" y="117"/>
                  </a:lnTo>
                  <a:lnTo>
                    <a:pt x="0" y="612"/>
                  </a:lnTo>
                  <a:lnTo>
                    <a:pt x="2466" y="0"/>
                  </a:lnTo>
                  <a:lnTo>
                    <a:pt x="2406" y="26"/>
                  </a:lnTo>
                  <a:lnTo>
                    <a:pt x="2382" y="53"/>
                  </a:lnTo>
                  <a:lnTo>
                    <a:pt x="2390" y="83"/>
                  </a:lnTo>
                  <a:lnTo>
                    <a:pt x="2427" y="104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99" name="Oval 31"/>
            <p:cNvSpPr>
              <a:spLocks noChangeAspect="1" noChangeArrowheads="1"/>
            </p:cNvSpPr>
            <p:nvPr/>
          </p:nvSpPr>
          <p:spPr bwMode="auto">
            <a:xfrm>
              <a:off x="4891" y="1218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795159" y="2883617"/>
            <a:ext cx="5350377" cy="2083210"/>
            <a:chOff x="2471" y="1877"/>
            <a:chExt cx="3485" cy="1356"/>
          </a:xfrm>
        </p:grpSpPr>
        <p:sp>
          <p:nvSpPr>
            <p:cNvPr id="1364001" name="Oval 33"/>
            <p:cNvSpPr>
              <a:spLocks noChangeAspect="1" noChangeArrowheads="1"/>
            </p:cNvSpPr>
            <p:nvPr/>
          </p:nvSpPr>
          <p:spPr bwMode="auto">
            <a:xfrm>
              <a:off x="5463" y="3039"/>
              <a:ext cx="493" cy="194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02" name="Freeform 34"/>
            <p:cNvSpPr>
              <a:spLocks noChangeAspect="1"/>
            </p:cNvSpPr>
            <p:nvPr/>
          </p:nvSpPr>
          <p:spPr bwMode="auto">
            <a:xfrm>
              <a:off x="2471" y="1877"/>
              <a:ext cx="3429" cy="1314"/>
            </a:xfrm>
            <a:custGeom>
              <a:avLst/>
              <a:gdLst/>
              <a:ahLst/>
              <a:cxnLst>
                <a:cxn ang="0">
                  <a:pos x="3145" y="1173"/>
                </a:cxn>
                <a:cxn ang="0">
                  <a:pos x="3209" y="1166"/>
                </a:cxn>
                <a:cxn ang="0">
                  <a:pos x="3306" y="1168"/>
                </a:cxn>
                <a:cxn ang="0">
                  <a:pos x="3429" y="1197"/>
                </a:cxn>
                <a:cxn ang="0">
                  <a:pos x="0" y="0"/>
                </a:cxn>
                <a:cxn ang="0">
                  <a:pos x="3036" y="1314"/>
                </a:cxn>
                <a:cxn ang="0">
                  <a:pos x="2994" y="1270"/>
                </a:cxn>
                <a:cxn ang="0">
                  <a:pos x="3000" y="1230"/>
                </a:cxn>
                <a:cxn ang="0">
                  <a:pos x="3043" y="1198"/>
                </a:cxn>
                <a:cxn ang="0">
                  <a:pos x="3091" y="1180"/>
                </a:cxn>
              </a:cxnLst>
              <a:rect l="0" t="0" r="r" b="b"/>
              <a:pathLst>
                <a:path w="3429" h="1314">
                  <a:moveTo>
                    <a:pt x="3145" y="1173"/>
                  </a:moveTo>
                  <a:lnTo>
                    <a:pt x="3209" y="1166"/>
                  </a:lnTo>
                  <a:lnTo>
                    <a:pt x="3306" y="1168"/>
                  </a:lnTo>
                  <a:lnTo>
                    <a:pt x="3429" y="1197"/>
                  </a:lnTo>
                  <a:lnTo>
                    <a:pt x="0" y="0"/>
                  </a:lnTo>
                  <a:lnTo>
                    <a:pt x="3036" y="1314"/>
                  </a:lnTo>
                  <a:lnTo>
                    <a:pt x="2994" y="1270"/>
                  </a:lnTo>
                  <a:lnTo>
                    <a:pt x="3000" y="1230"/>
                  </a:lnTo>
                  <a:lnTo>
                    <a:pt x="3043" y="1198"/>
                  </a:lnTo>
                  <a:lnTo>
                    <a:pt x="3091" y="118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246084" y="1504029"/>
            <a:ext cx="2327452" cy="304185"/>
            <a:chOff x="1462" y="979"/>
            <a:chExt cx="1516" cy="198"/>
          </a:xfrm>
        </p:grpSpPr>
        <p:sp>
          <p:nvSpPr>
            <p:cNvPr id="1364004" name="Freeform 36"/>
            <p:cNvSpPr>
              <a:spLocks noChangeAspect="1"/>
            </p:cNvSpPr>
            <p:nvPr/>
          </p:nvSpPr>
          <p:spPr bwMode="auto">
            <a:xfrm>
              <a:off x="1462" y="989"/>
              <a:ext cx="1199" cy="184"/>
            </a:xfrm>
            <a:custGeom>
              <a:avLst/>
              <a:gdLst/>
              <a:ahLst/>
              <a:cxnLst>
                <a:cxn ang="0">
                  <a:pos x="1031" y="130"/>
                </a:cxn>
                <a:cxn ang="0">
                  <a:pos x="1075" y="154"/>
                </a:cxn>
                <a:cxn ang="0">
                  <a:pos x="1132" y="172"/>
                </a:cxn>
                <a:cxn ang="0">
                  <a:pos x="1199" y="184"/>
                </a:cxn>
                <a:cxn ang="0">
                  <a:pos x="0" y="172"/>
                </a:cxn>
                <a:cxn ang="0">
                  <a:pos x="1150" y="0"/>
                </a:cxn>
                <a:cxn ang="0">
                  <a:pos x="1102" y="13"/>
                </a:cxn>
                <a:cxn ang="0">
                  <a:pos x="1054" y="34"/>
                </a:cxn>
                <a:cxn ang="0">
                  <a:pos x="1018" y="61"/>
                </a:cxn>
                <a:cxn ang="0">
                  <a:pos x="1007" y="96"/>
                </a:cxn>
              </a:cxnLst>
              <a:rect l="0" t="0" r="r" b="b"/>
              <a:pathLst>
                <a:path w="1199" h="184">
                  <a:moveTo>
                    <a:pt x="1031" y="130"/>
                  </a:moveTo>
                  <a:lnTo>
                    <a:pt x="1075" y="154"/>
                  </a:lnTo>
                  <a:lnTo>
                    <a:pt x="1132" y="172"/>
                  </a:lnTo>
                  <a:lnTo>
                    <a:pt x="1199" y="184"/>
                  </a:lnTo>
                  <a:lnTo>
                    <a:pt x="0" y="172"/>
                  </a:lnTo>
                  <a:lnTo>
                    <a:pt x="1150" y="0"/>
                  </a:lnTo>
                  <a:lnTo>
                    <a:pt x="1102" y="13"/>
                  </a:lnTo>
                  <a:lnTo>
                    <a:pt x="1054" y="34"/>
                  </a:lnTo>
                  <a:lnTo>
                    <a:pt x="1018" y="61"/>
                  </a:lnTo>
                  <a:lnTo>
                    <a:pt x="1007" y="96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05" name="Oval 37"/>
            <p:cNvSpPr>
              <a:spLocks noChangeAspect="1" noChangeArrowheads="1"/>
            </p:cNvSpPr>
            <p:nvPr/>
          </p:nvSpPr>
          <p:spPr bwMode="auto">
            <a:xfrm>
              <a:off x="2472" y="979"/>
              <a:ext cx="506" cy="198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781342" y="2868255"/>
            <a:ext cx="4605776" cy="2894371"/>
            <a:chOff x="2462" y="1867"/>
            <a:chExt cx="3000" cy="1884"/>
          </a:xfrm>
        </p:grpSpPr>
        <p:sp>
          <p:nvSpPr>
            <p:cNvPr id="1364007" name="Freeform 39"/>
            <p:cNvSpPr>
              <a:spLocks noChangeAspect="1"/>
            </p:cNvSpPr>
            <p:nvPr/>
          </p:nvSpPr>
          <p:spPr bwMode="auto">
            <a:xfrm>
              <a:off x="2462" y="1867"/>
              <a:ext cx="2999" cy="1834"/>
            </a:xfrm>
            <a:custGeom>
              <a:avLst/>
              <a:gdLst/>
              <a:ahLst/>
              <a:cxnLst>
                <a:cxn ang="0">
                  <a:pos x="2801" y="1748"/>
                </a:cxn>
                <a:cxn ang="0">
                  <a:pos x="2867" y="1748"/>
                </a:cxn>
                <a:cxn ang="0">
                  <a:pos x="2944" y="1763"/>
                </a:cxn>
                <a:cxn ang="0">
                  <a:pos x="2999" y="1793"/>
                </a:cxn>
                <a:cxn ang="0">
                  <a:pos x="0" y="0"/>
                </a:cxn>
                <a:cxn ang="0">
                  <a:pos x="2657" y="1834"/>
                </a:cxn>
                <a:cxn ang="0">
                  <a:pos x="2650" y="1808"/>
                </a:cxn>
                <a:cxn ang="0">
                  <a:pos x="2680" y="1774"/>
                </a:cxn>
                <a:cxn ang="0">
                  <a:pos x="2740" y="1753"/>
                </a:cxn>
              </a:cxnLst>
              <a:rect l="0" t="0" r="r" b="b"/>
              <a:pathLst>
                <a:path w="2999" h="1834">
                  <a:moveTo>
                    <a:pt x="2801" y="1748"/>
                  </a:moveTo>
                  <a:lnTo>
                    <a:pt x="2867" y="1748"/>
                  </a:lnTo>
                  <a:lnTo>
                    <a:pt x="2944" y="1763"/>
                  </a:lnTo>
                  <a:lnTo>
                    <a:pt x="2999" y="1793"/>
                  </a:lnTo>
                  <a:lnTo>
                    <a:pt x="0" y="0"/>
                  </a:lnTo>
                  <a:lnTo>
                    <a:pt x="2657" y="1834"/>
                  </a:lnTo>
                  <a:lnTo>
                    <a:pt x="2650" y="1808"/>
                  </a:lnTo>
                  <a:lnTo>
                    <a:pt x="2680" y="1774"/>
                  </a:lnTo>
                  <a:lnTo>
                    <a:pt x="2740" y="1753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08" name="Oval 40"/>
            <p:cNvSpPr>
              <a:spLocks noChangeAspect="1" noChangeArrowheads="1"/>
            </p:cNvSpPr>
            <p:nvPr/>
          </p:nvSpPr>
          <p:spPr bwMode="auto">
            <a:xfrm>
              <a:off x="5108" y="3612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3767525" y="2883618"/>
            <a:ext cx="4501378" cy="3763911"/>
            <a:chOff x="2453" y="1877"/>
            <a:chExt cx="2932" cy="2450"/>
          </a:xfrm>
        </p:grpSpPr>
        <p:sp>
          <p:nvSpPr>
            <p:cNvPr id="1364010" name="Freeform 42"/>
            <p:cNvSpPr>
              <a:spLocks noChangeAspect="1"/>
            </p:cNvSpPr>
            <p:nvPr/>
          </p:nvSpPr>
          <p:spPr bwMode="auto">
            <a:xfrm>
              <a:off x="2453" y="1877"/>
              <a:ext cx="2927" cy="2401"/>
            </a:xfrm>
            <a:custGeom>
              <a:avLst/>
              <a:gdLst/>
              <a:ahLst/>
              <a:cxnLst>
                <a:cxn ang="0">
                  <a:pos x="2729" y="2315"/>
                </a:cxn>
                <a:cxn ang="0">
                  <a:pos x="2795" y="2315"/>
                </a:cxn>
                <a:cxn ang="0">
                  <a:pos x="2872" y="2330"/>
                </a:cxn>
                <a:cxn ang="0">
                  <a:pos x="2927" y="2360"/>
                </a:cxn>
                <a:cxn ang="0">
                  <a:pos x="0" y="0"/>
                </a:cxn>
                <a:cxn ang="0">
                  <a:pos x="2585" y="2401"/>
                </a:cxn>
                <a:cxn ang="0">
                  <a:pos x="2578" y="2375"/>
                </a:cxn>
                <a:cxn ang="0">
                  <a:pos x="2608" y="2341"/>
                </a:cxn>
                <a:cxn ang="0">
                  <a:pos x="2668" y="2320"/>
                </a:cxn>
              </a:cxnLst>
              <a:rect l="0" t="0" r="r" b="b"/>
              <a:pathLst>
                <a:path w="2927" h="2401">
                  <a:moveTo>
                    <a:pt x="2729" y="2315"/>
                  </a:moveTo>
                  <a:lnTo>
                    <a:pt x="2795" y="2315"/>
                  </a:lnTo>
                  <a:lnTo>
                    <a:pt x="2872" y="2330"/>
                  </a:lnTo>
                  <a:lnTo>
                    <a:pt x="2927" y="2360"/>
                  </a:lnTo>
                  <a:lnTo>
                    <a:pt x="0" y="0"/>
                  </a:lnTo>
                  <a:lnTo>
                    <a:pt x="2585" y="2401"/>
                  </a:lnTo>
                  <a:lnTo>
                    <a:pt x="2578" y="2375"/>
                  </a:lnTo>
                  <a:lnTo>
                    <a:pt x="2608" y="2341"/>
                  </a:lnTo>
                  <a:lnTo>
                    <a:pt x="2668" y="232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11" name="Oval 43"/>
            <p:cNvSpPr>
              <a:spLocks noChangeAspect="1" noChangeArrowheads="1"/>
            </p:cNvSpPr>
            <p:nvPr/>
          </p:nvSpPr>
          <p:spPr bwMode="auto">
            <a:xfrm>
              <a:off x="5031" y="4188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3793625" y="2854427"/>
            <a:ext cx="1919073" cy="3195484"/>
            <a:chOff x="2471" y="1858"/>
            <a:chExt cx="1250" cy="2080"/>
          </a:xfrm>
        </p:grpSpPr>
        <p:sp>
          <p:nvSpPr>
            <p:cNvPr id="1364013" name="Freeform 45"/>
            <p:cNvSpPr>
              <a:spLocks noChangeAspect="1"/>
            </p:cNvSpPr>
            <p:nvPr/>
          </p:nvSpPr>
          <p:spPr bwMode="auto">
            <a:xfrm>
              <a:off x="2471" y="1858"/>
              <a:ext cx="1245" cy="2031"/>
            </a:xfrm>
            <a:custGeom>
              <a:avLst/>
              <a:gdLst/>
              <a:ahLst/>
              <a:cxnLst>
                <a:cxn ang="0">
                  <a:pos x="1047" y="1945"/>
                </a:cxn>
                <a:cxn ang="0">
                  <a:pos x="1113" y="1945"/>
                </a:cxn>
                <a:cxn ang="0">
                  <a:pos x="1190" y="1960"/>
                </a:cxn>
                <a:cxn ang="0">
                  <a:pos x="1245" y="1990"/>
                </a:cxn>
                <a:cxn ang="0">
                  <a:pos x="0" y="0"/>
                </a:cxn>
                <a:cxn ang="0">
                  <a:pos x="903" y="2031"/>
                </a:cxn>
                <a:cxn ang="0">
                  <a:pos x="896" y="2005"/>
                </a:cxn>
                <a:cxn ang="0">
                  <a:pos x="926" y="1971"/>
                </a:cxn>
                <a:cxn ang="0">
                  <a:pos x="986" y="1950"/>
                </a:cxn>
              </a:cxnLst>
              <a:rect l="0" t="0" r="r" b="b"/>
              <a:pathLst>
                <a:path w="1245" h="2031">
                  <a:moveTo>
                    <a:pt x="1047" y="1945"/>
                  </a:moveTo>
                  <a:lnTo>
                    <a:pt x="1113" y="1945"/>
                  </a:lnTo>
                  <a:lnTo>
                    <a:pt x="1190" y="1960"/>
                  </a:lnTo>
                  <a:lnTo>
                    <a:pt x="1245" y="1990"/>
                  </a:lnTo>
                  <a:lnTo>
                    <a:pt x="0" y="0"/>
                  </a:lnTo>
                  <a:lnTo>
                    <a:pt x="903" y="2031"/>
                  </a:lnTo>
                  <a:lnTo>
                    <a:pt x="896" y="2005"/>
                  </a:lnTo>
                  <a:lnTo>
                    <a:pt x="926" y="1971"/>
                  </a:lnTo>
                  <a:lnTo>
                    <a:pt x="986" y="195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14" name="Oval 46"/>
            <p:cNvSpPr>
              <a:spLocks noChangeAspect="1" noChangeArrowheads="1"/>
            </p:cNvSpPr>
            <p:nvPr/>
          </p:nvSpPr>
          <p:spPr bwMode="auto">
            <a:xfrm>
              <a:off x="3367" y="3799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3850429" y="1871202"/>
            <a:ext cx="4202003" cy="954037"/>
            <a:chOff x="2508" y="1218"/>
            <a:chExt cx="2737" cy="621"/>
          </a:xfrm>
        </p:grpSpPr>
        <p:sp>
          <p:nvSpPr>
            <p:cNvPr id="1364016" name="Freeform 48"/>
            <p:cNvSpPr>
              <a:spLocks noChangeAspect="1"/>
            </p:cNvSpPr>
            <p:nvPr/>
          </p:nvSpPr>
          <p:spPr bwMode="auto">
            <a:xfrm>
              <a:off x="2508" y="1227"/>
              <a:ext cx="2670" cy="612"/>
            </a:xfrm>
            <a:custGeom>
              <a:avLst/>
              <a:gdLst/>
              <a:ahLst/>
              <a:cxnLst>
                <a:cxn ang="0">
                  <a:pos x="2481" y="123"/>
                </a:cxn>
                <a:cxn ang="0">
                  <a:pos x="2540" y="129"/>
                </a:cxn>
                <a:cxn ang="0">
                  <a:pos x="2600" y="128"/>
                </a:cxn>
                <a:cxn ang="0">
                  <a:pos x="2670" y="117"/>
                </a:cxn>
                <a:cxn ang="0">
                  <a:pos x="0" y="612"/>
                </a:cxn>
                <a:cxn ang="0">
                  <a:pos x="2466" y="0"/>
                </a:cxn>
                <a:cxn ang="0">
                  <a:pos x="2406" y="26"/>
                </a:cxn>
                <a:cxn ang="0">
                  <a:pos x="2382" y="53"/>
                </a:cxn>
                <a:cxn ang="0">
                  <a:pos x="2390" y="83"/>
                </a:cxn>
                <a:cxn ang="0">
                  <a:pos x="2427" y="104"/>
                </a:cxn>
              </a:cxnLst>
              <a:rect l="0" t="0" r="r" b="b"/>
              <a:pathLst>
                <a:path w="2670" h="612">
                  <a:moveTo>
                    <a:pt x="2481" y="123"/>
                  </a:moveTo>
                  <a:lnTo>
                    <a:pt x="2540" y="129"/>
                  </a:lnTo>
                  <a:lnTo>
                    <a:pt x="2600" y="128"/>
                  </a:lnTo>
                  <a:lnTo>
                    <a:pt x="2670" y="117"/>
                  </a:lnTo>
                  <a:lnTo>
                    <a:pt x="0" y="612"/>
                  </a:lnTo>
                  <a:lnTo>
                    <a:pt x="2466" y="0"/>
                  </a:lnTo>
                  <a:lnTo>
                    <a:pt x="2406" y="26"/>
                  </a:lnTo>
                  <a:lnTo>
                    <a:pt x="2382" y="53"/>
                  </a:lnTo>
                  <a:lnTo>
                    <a:pt x="2390" y="83"/>
                  </a:lnTo>
                  <a:lnTo>
                    <a:pt x="2427" y="104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17" name="Oval 49"/>
            <p:cNvSpPr>
              <a:spLocks noChangeAspect="1" noChangeArrowheads="1"/>
            </p:cNvSpPr>
            <p:nvPr/>
          </p:nvSpPr>
          <p:spPr bwMode="auto">
            <a:xfrm>
              <a:off x="4891" y="1218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3793625" y="2883617"/>
            <a:ext cx="5350376" cy="2083210"/>
            <a:chOff x="2471" y="1877"/>
            <a:chExt cx="3485" cy="1356"/>
          </a:xfrm>
        </p:grpSpPr>
        <p:sp>
          <p:nvSpPr>
            <p:cNvPr id="1364019" name="Oval 51"/>
            <p:cNvSpPr>
              <a:spLocks noChangeAspect="1" noChangeArrowheads="1"/>
            </p:cNvSpPr>
            <p:nvPr/>
          </p:nvSpPr>
          <p:spPr bwMode="auto">
            <a:xfrm>
              <a:off x="5463" y="3039"/>
              <a:ext cx="493" cy="194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20" name="Freeform 52"/>
            <p:cNvSpPr>
              <a:spLocks noChangeAspect="1"/>
            </p:cNvSpPr>
            <p:nvPr/>
          </p:nvSpPr>
          <p:spPr bwMode="auto">
            <a:xfrm>
              <a:off x="2471" y="1877"/>
              <a:ext cx="3429" cy="1314"/>
            </a:xfrm>
            <a:custGeom>
              <a:avLst/>
              <a:gdLst/>
              <a:ahLst/>
              <a:cxnLst>
                <a:cxn ang="0">
                  <a:pos x="3145" y="1173"/>
                </a:cxn>
                <a:cxn ang="0">
                  <a:pos x="3209" y="1166"/>
                </a:cxn>
                <a:cxn ang="0">
                  <a:pos x="3306" y="1168"/>
                </a:cxn>
                <a:cxn ang="0">
                  <a:pos x="3429" y="1197"/>
                </a:cxn>
                <a:cxn ang="0">
                  <a:pos x="0" y="0"/>
                </a:cxn>
                <a:cxn ang="0">
                  <a:pos x="3036" y="1314"/>
                </a:cxn>
                <a:cxn ang="0">
                  <a:pos x="2994" y="1270"/>
                </a:cxn>
                <a:cxn ang="0">
                  <a:pos x="3000" y="1230"/>
                </a:cxn>
                <a:cxn ang="0">
                  <a:pos x="3043" y="1198"/>
                </a:cxn>
                <a:cxn ang="0">
                  <a:pos x="3091" y="1180"/>
                </a:cxn>
              </a:cxnLst>
              <a:rect l="0" t="0" r="r" b="b"/>
              <a:pathLst>
                <a:path w="3429" h="1314">
                  <a:moveTo>
                    <a:pt x="3145" y="1173"/>
                  </a:moveTo>
                  <a:lnTo>
                    <a:pt x="3209" y="1166"/>
                  </a:lnTo>
                  <a:lnTo>
                    <a:pt x="3306" y="1168"/>
                  </a:lnTo>
                  <a:lnTo>
                    <a:pt x="3429" y="1197"/>
                  </a:lnTo>
                  <a:lnTo>
                    <a:pt x="0" y="0"/>
                  </a:lnTo>
                  <a:lnTo>
                    <a:pt x="3036" y="1314"/>
                  </a:lnTo>
                  <a:lnTo>
                    <a:pt x="2994" y="1270"/>
                  </a:lnTo>
                  <a:lnTo>
                    <a:pt x="3000" y="1230"/>
                  </a:lnTo>
                  <a:lnTo>
                    <a:pt x="3043" y="1198"/>
                  </a:lnTo>
                  <a:lnTo>
                    <a:pt x="3091" y="118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2244548" y="1504029"/>
            <a:ext cx="2327452" cy="304185"/>
            <a:chOff x="1462" y="979"/>
            <a:chExt cx="1516" cy="198"/>
          </a:xfrm>
        </p:grpSpPr>
        <p:sp>
          <p:nvSpPr>
            <p:cNvPr id="1364022" name="Freeform 54"/>
            <p:cNvSpPr>
              <a:spLocks noChangeAspect="1"/>
            </p:cNvSpPr>
            <p:nvPr/>
          </p:nvSpPr>
          <p:spPr bwMode="auto">
            <a:xfrm>
              <a:off x="1462" y="989"/>
              <a:ext cx="1199" cy="184"/>
            </a:xfrm>
            <a:custGeom>
              <a:avLst/>
              <a:gdLst/>
              <a:ahLst/>
              <a:cxnLst>
                <a:cxn ang="0">
                  <a:pos x="1031" y="130"/>
                </a:cxn>
                <a:cxn ang="0">
                  <a:pos x="1075" y="154"/>
                </a:cxn>
                <a:cxn ang="0">
                  <a:pos x="1132" y="172"/>
                </a:cxn>
                <a:cxn ang="0">
                  <a:pos x="1199" y="184"/>
                </a:cxn>
                <a:cxn ang="0">
                  <a:pos x="0" y="172"/>
                </a:cxn>
                <a:cxn ang="0">
                  <a:pos x="1150" y="0"/>
                </a:cxn>
                <a:cxn ang="0">
                  <a:pos x="1102" y="13"/>
                </a:cxn>
                <a:cxn ang="0">
                  <a:pos x="1054" y="34"/>
                </a:cxn>
                <a:cxn ang="0">
                  <a:pos x="1018" y="61"/>
                </a:cxn>
                <a:cxn ang="0">
                  <a:pos x="1007" y="96"/>
                </a:cxn>
              </a:cxnLst>
              <a:rect l="0" t="0" r="r" b="b"/>
              <a:pathLst>
                <a:path w="1199" h="184">
                  <a:moveTo>
                    <a:pt x="1031" y="130"/>
                  </a:moveTo>
                  <a:lnTo>
                    <a:pt x="1075" y="154"/>
                  </a:lnTo>
                  <a:lnTo>
                    <a:pt x="1132" y="172"/>
                  </a:lnTo>
                  <a:lnTo>
                    <a:pt x="1199" y="184"/>
                  </a:lnTo>
                  <a:lnTo>
                    <a:pt x="0" y="172"/>
                  </a:lnTo>
                  <a:lnTo>
                    <a:pt x="1150" y="0"/>
                  </a:lnTo>
                  <a:lnTo>
                    <a:pt x="1102" y="13"/>
                  </a:lnTo>
                  <a:lnTo>
                    <a:pt x="1054" y="34"/>
                  </a:lnTo>
                  <a:lnTo>
                    <a:pt x="1018" y="61"/>
                  </a:lnTo>
                  <a:lnTo>
                    <a:pt x="1007" y="96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23" name="Oval 55"/>
            <p:cNvSpPr>
              <a:spLocks noChangeAspect="1" noChangeArrowheads="1"/>
            </p:cNvSpPr>
            <p:nvPr/>
          </p:nvSpPr>
          <p:spPr bwMode="auto">
            <a:xfrm>
              <a:off x="2472" y="979"/>
              <a:ext cx="506" cy="198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3779806" y="2868255"/>
            <a:ext cx="4605776" cy="2894371"/>
            <a:chOff x="2462" y="1867"/>
            <a:chExt cx="3000" cy="1884"/>
          </a:xfrm>
        </p:grpSpPr>
        <p:sp>
          <p:nvSpPr>
            <p:cNvPr id="1364025" name="Freeform 57"/>
            <p:cNvSpPr>
              <a:spLocks noChangeAspect="1"/>
            </p:cNvSpPr>
            <p:nvPr/>
          </p:nvSpPr>
          <p:spPr bwMode="auto">
            <a:xfrm>
              <a:off x="2462" y="1867"/>
              <a:ext cx="2999" cy="1834"/>
            </a:xfrm>
            <a:custGeom>
              <a:avLst/>
              <a:gdLst/>
              <a:ahLst/>
              <a:cxnLst>
                <a:cxn ang="0">
                  <a:pos x="2801" y="1748"/>
                </a:cxn>
                <a:cxn ang="0">
                  <a:pos x="2867" y="1748"/>
                </a:cxn>
                <a:cxn ang="0">
                  <a:pos x="2944" y="1763"/>
                </a:cxn>
                <a:cxn ang="0">
                  <a:pos x="2999" y="1793"/>
                </a:cxn>
                <a:cxn ang="0">
                  <a:pos x="0" y="0"/>
                </a:cxn>
                <a:cxn ang="0">
                  <a:pos x="2657" y="1834"/>
                </a:cxn>
                <a:cxn ang="0">
                  <a:pos x="2650" y="1808"/>
                </a:cxn>
                <a:cxn ang="0">
                  <a:pos x="2680" y="1774"/>
                </a:cxn>
                <a:cxn ang="0">
                  <a:pos x="2740" y="1753"/>
                </a:cxn>
              </a:cxnLst>
              <a:rect l="0" t="0" r="r" b="b"/>
              <a:pathLst>
                <a:path w="2999" h="1834">
                  <a:moveTo>
                    <a:pt x="2801" y="1748"/>
                  </a:moveTo>
                  <a:lnTo>
                    <a:pt x="2867" y="1748"/>
                  </a:lnTo>
                  <a:lnTo>
                    <a:pt x="2944" y="1763"/>
                  </a:lnTo>
                  <a:lnTo>
                    <a:pt x="2999" y="1793"/>
                  </a:lnTo>
                  <a:lnTo>
                    <a:pt x="0" y="0"/>
                  </a:lnTo>
                  <a:lnTo>
                    <a:pt x="2657" y="1834"/>
                  </a:lnTo>
                  <a:lnTo>
                    <a:pt x="2650" y="1808"/>
                  </a:lnTo>
                  <a:lnTo>
                    <a:pt x="2680" y="1774"/>
                  </a:lnTo>
                  <a:lnTo>
                    <a:pt x="2740" y="1753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26" name="Oval 58"/>
            <p:cNvSpPr>
              <a:spLocks noChangeAspect="1" noChangeArrowheads="1"/>
            </p:cNvSpPr>
            <p:nvPr/>
          </p:nvSpPr>
          <p:spPr bwMode="auto">
            <a:xfrm>
              <a:off x="5108" y="3612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3765990" y="2883618"/>
            <a:ext cx="4501378" cy="3763911"/>
            <a:chOff x="2453" y="1877"/>
            <a:chExt cx="2932" cy="2450"/>
          </a:xfrm>
        </p:grpSpPr>
        <p:sp>
          <p:nvSpPr>
            <p:cNvPr id="1364028" name="Freeform 60"/>
            <p:cNvSpPr>
              <a:spLocks noChangeAspect="1"/>
            </p:cNvSpPr>
            <p:nvPr/>
          </p:nvSpPr>
          <p:spPr bwMode="auto">
            <a:xfrm>
              <a:off x="2453" y="1877"/>
              <a:ext cx="2927" cy="2401"/>
            </a:xfrm>
            <a:custGeom>
              <a:avLst/>
              <a:gdLst/>
              <a:ahLst/>
              <a:cxnLst>
                <a:cxn ang="0">
                  <a:pos x="2729" y="2315"/>
                </a:cxn>
                <a:cxn ang="0">
                  <a:pos x="2795" y="2315"/>
                </a:cxn>
                <a:cxn ang="0">
                  <a:pos x="2872" y="2330"/>
                </a:cxn>
                <a:cxn ang="0">
                  <a:pos x="2927" y="2360"/>
                </a:cxn>
                <a:cxn ang="0">
                  <a:pos x="0" y="0"/>
                </a:cxn>
                <a:cxn ang="0">
                  <a:pos x="2585" y="2401"/>
                </a:cxn>
                <a:cxn ang="0">
                  <a:pos x="2578" y="2375"/>
                </a:cxn>
                <a:cxn ang="0">
                  <a:pos x="2608" y="2341"/>
                </a:cxn>
                <a:cxn ang="0">
                  <a:pos x="2668" y="2320"/>
                </a:cxn>
              </a:cxnLst>
              <a:rect l="0" t="0" r="r" b="b"/>
              <a:pathLst>
                <a:path w="2927" h="2401">
                  <a:moveTo>
                    <a:pt x="2729" y="2315"/>
                  </a:moveTo>
                  <a:lnTo>
                    <a:pt x="2795" y="2315"/>
                  </a:lnTo>
                  <a:lnTo>
                    <a:pt x="2872" y="2330"/>
                  </a:lnTo>
                  <a:lnTo>
                    <a:pt x="2927" y="2360"/>
                  </a:lnTo>
                  <a:lnTo>
                    <a:pt x="0" y="0"/>
                  </a:lnTo>
                  <a:lnTo>
                    <a:pt x="2585" y="2401"/>
                  </a:lnTo>
                  <a:lnTo>
                    <a:pt x="2578" y="2375"/>
                  </a:lnTo>
                  <a:lnTo>
                    <a:pt x="2608" y="2341"/>
                  </a:lnTo>
                  <a:lnTo>
                    <a:pt x="2668" y="2320"/>
                  </a:lnTo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029" name="Oval 61"/>
            <p:cNvSpPr>
              <a:spLocks noChangeAspect="1" noChangeArrowheads="1"/>
            </p:cNvSpPr>
            <p:nvPr/>
          </p:nvSpPr>
          <p:spPr bwMode="auto">
            <a:xfrm>
              <a:off x="5031" y="4188"/>
              <a:ext cx="354" cy="139"/>
            </a:xfrm>
            <a:prstGeom prst="ellipse">
              <a:avLst/>
            </a:prstGeom>
            <a:solidFill>
              <a:srgbClr val="6699FF">
                <a:alpha val="39999"/>
              </a:srgbClr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64030" name="Picture 62" descr="JSF_clipp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392" y="1662267"/>
            <a:ext cx="1877622" cy="502367"/>
          </a:xfrm>
          <a:prstGeom prst="rect">
            <a:avLst/>
          </a:prstGeom>
          <a:noFill/>
        </p:spPr>
      </p:pic>
      <p:sp>
        <p:nvSpPr>
          <p:cNvPr id="1364031" name="Freeform 63"/>
          <p:cNvSpPr>
            <a:spLocks noChangeAspect="1"/>
          </p:cNvSpPr>
          <p:nvPr/>
        </p:nvSpPr>
        <p:spPr bwMode="auto">
          <a:xfrm rot="2996798">
            <a:off x="1726609" y="1906725"/>
            <a:ext cx="1659194" cy="561905"/>
          </a:xfrm>
          <a:custGeom>
            <a:avLst/>
            <a:gdLst/>
            <a:ahLst/>
            <a:cxnLst>
              <a:cxn ang="0">
                <a:pos x="2127" y="53"/>
              </a:cxn>
              <a:cxn ang="0">
                <a:pos x="1854" y="15"/>
              </a:cxn>
              <a:cxn ang="0">
                <a:pos x="1652" y="0"/>
              </a:cxn>
              <a:cxn ang="0">
                <a:pos x="1694" y="57"/>
              </a:cxn>
              <a:cxn ang="0">
                <a:pos x="1561" y="60"/>
              </a:cxn>
              <a:cxn ang="0">
                <a:pos x="1357" y="81"/>
              </a:cxn>
              <a:cxn ang="0">
                <a:pos x="1396" y="139"/>
              </a:cxn>
              <a:cxn ang="0">
                <a:pos x="1243" y="156"/>
              </a:cxn>
              <a:cxn ang="0">
                <a:pos x="1017" y="188"/>
              </a:cxn>
              <a:cxn ang="0">
                <a:pos x="1085" y="231"/>
              </a:cxn>
              <a:cxn ang="0">
                <a:pos x="925" y="254"/>
              </a:cxn>
              <a:cxn ang="0">
                <a:pos x="690" y="315"/>
              </a:cxn>
              <a:cxn ang="0">
                <a:pos x="777" y="351"/>
              </a:cxn>
              <a:cxn ang="0">
                <a:pos x="612" y="385"/>
              </a:cxn>
              <a:cxn ang="0">
                <a:pos x="376" y="486"/>
              </a:cxn>
              <a:cxn ang="0">
                <a:pos x="423" y="507"/>
              </a:cxn>
              <a:cxn ang="0">
                <a:pos x="251" y="591"/>
              </a:cxn>
              <a:cxn ang="0">
                <a:pos x="0" y="758"/>
              </a:cxn>
              <a:cxn ang="0">
                <a:pos x="287" y="611"/>
              </a:cxn>
              <a:cxn ang="0">
                <a:pos x="550" y="498"/>
              </a:cxn>
              <a:cxn ang="0">
                <a:pos x="479" y="480"/>
              </a:cxn>
              <a:cxn ang="0">
                <a:pos x="653" y="422"/>
              </a:cxn>
              <a:cxn ang="0">
                <a:pos x="886" y="370"/>
              </a:cxn>
              <a:cxn ang="0">
                <a:pos x="817" y="327"/>
              </a:cxn>
              <a:cxn ang="0">
                <a:pos x="933" y="298"/>
              </a:cxn>
              <a:cxn ang="0">
                <a:pos x="1186" y="254"/>
              </a:cxn>
              <a:cxn ang="0">
                <a:pos x="1125" y="206"/>
              </a:cxn>
              <a:cxn ang="0">
                <a:pos x="1272" y="194"/>
              </a:cxn>
              <a:cxn ang="0">
                <a:pos x="1479" y="171"/>
              </a:cxn>
              <a:cxn ang="0">
                <a:pos x="1428" y="105"/>
              </a:cxn>
              <a:cxn ang="0">
                <a:pos x="1583" y="95"/>
              </a:cxn>
              <a:cxn ang="0">
                <a:pos x="1749" y="105"/>
              </a:cxn>
              <a:cxn ang="0">
                <a:pos x="1739" y="55"/>
              </a:cxn>
              <a:cxn ang="0">
                <a:pos x="1859" y="52"/>
              </a:cxn>
              <a:cxn ang="0">
                <a:pos x="2127" y="53"/>
              </a:cxn>
            </a:cxnLst>
            <a:rect l="0" t="0" r="r" b="b"/>
            <a:pathLst>
              <a:path w="2128" h="759">
                <a:moveTo>
                  <a:pt x="2127" y="53"/>
                </a:moveTo>
                <a:lnTo>
                  <a:pt x="1854" y="15"/>
                </a:lnTo>
                <a:lnTo>
                  <a:pt x="1652" y="0"/>
                </a:lnTo>
                <a:lnTo>
                  <a:pt x="1694" y="57"/>
                </a:lnTo>
                <a:lnTo>
                  <a:pt x="1561" y="60"/>
                </a:lnTo>
                <a:lnTo>
                  <a:pt x="1357" y="81"/>
                </a:lnTo>
                <a:lnTo>
                  <a:pt x="1396" y="139"/>
                </a:lnTo>
                <a:lnTo>
                  <a:pt x="1243" y="156"/>
                </a:lnTo>
                <a:lnTo>
                  <a:pt x="1017" y="188"/>
                </a:lnTo>
                <a:lnTo>
                  <a:pt x="1085" y="231"/>
                </a:lnTo>
                <a:lnTo>
                  <a:pt x="925" y="254"/>
                </a:lnTo>
                <a:lnTo>
                  <a:pt x="690" y="315"/>
                </a:lnTo>
                <a:lnTo>
                  <a:pt x="777" y="351"/>
                </a:lnTo>
                <a:lnTo>
                  <a:pt x="612" y="385"/>
                </a:lnTo>
                <a:lnTo>
                  <a:pt x="376" y="486"/>
                </a:lnTo>
                <a:lnTo>
                  <a:pt x="423" y="507"/>
                </a:lnTo>
                <a:lnTo>
                  <a:pt x="251" y="591"/>
                </a:lnTo>
                <a:lnTo>
                  <a:pt x="0" y="758"/>
                </a:lnTo>
                <a:lnTo>
                  <a:pt x="287" y="611"/>
                </a:lnTo>
                <a:lnTo>
                  <a:pt x="550" y="498"/>
                </a:lnTo>
                <a:lnTo>
                  <a:pt x="479" y="480"/>
                </a:lnTo>
                <a:lnTo>
                  <a:pt x="653" y="422"/>
                </a:lnTo>
                <a:lnTo>
                  <a:pt x="886" y="370"/>
                </a:lnTo>
                <a:lnTo>
                  <a:pt x="817" y="327"/>
                </a:lnTo>
                <a:lnTo>
                  <a:pt x="933" y="298"/>
                </a:lnTo>
                <a:lnTo>
                  <a:pt x="1186" y="254"/>
                </a:lnTo>
                <a:lnTo>
                  <a:pt x="1125" y="206"/>
                </a:lnTo>
                <a:lnTo>
                  <a:pt x="1272" y="194"/>
                </a:lnTo>
                <a:lnTo>
                  <a:pt x="1479" y="171"/>
                </a:lnTo>
                <a:lnTo>
                  <a:pt x="1428" y="105"/>
                </a:lnTo>
                <a:lnTo>
                  <a:pt x="1583" y="95"/>
                </a:lnTo>
                <a:lnTo>
                  <a:pt x="1749" y="105"/>
                </a:lnTo>
                <a:lnTo>
                  <a:pt x="1739" y="55"/>
                </a:lnTo>
                <a:lnTo>
                  <a:pt x="1859" y="52"/>
                </a:lnTo>
                <a:lnTo>
                  <a:pt x="2127" y="53"/>
                </a:lnTo>
              </a:path>
            </a:pathLst>
          </a:custGeom>
          <a:solidFill>
            <a:srgbClr val="FF5008">
              <a:alpha val="50000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sp>
        <p:nvSpPr>
          <p:cNvPr id="1364032" name="Freeform 64"/>
          <p:cNvSpPr>
            <a:spLocks noChangeAspect="1"/>
          </p:cNvSpPr>
          <p:nvPr/>
        </p:nvSpPr>
        <p:spPr bwMode="auto">
          <a:xfrm rot="2996798">
            <a:off x="1728145" y="1906725"/>
            <a:ext cx="1659194" cy="561905"/>
          </a:xfrm>
          <a:custGeom>
            <a:avLst/>
            <a:gdLst/>
            <a:ahLst/>
            <a:cxnLst>
              <a:cxn ang="0">
                <a:pos x="2127" y="53"/>
              </a:cxn>
              <a:cxn ang="0">
                <a:pos x="1854" y="15"/>
              </a:cxn>
              <a:cxn ang="0">
                <a:pos x="1652" y="0"/>
              </a:cxn>
              <a:cxn ang="0">
                <a:pos x="1694" y="57"/>
              </a:cxn>
              <a:cxn ang="0">
                <a:pos x="1561" y="60"/>
              </a:cxn>
              <a:cxn ang="0">
                <a:pos x="1357" y="81"/>
              </a:cxn>
              <a:cxn ang="0">
                <a:pos x="1396" y="139"/>
              </a:cxn>
              <a:cxn ang="0">
                <a:pos x="1243" y="156"/>
              </a:cxn>
              <a:cxn ang="0">
                <a:pos x="1017" y="188"/>
              </a:cxn>
              <a:cxn ang="0">
                <a:pos x="1085" y="231"/>
              </a:cxn>
              <a:cxn ang="0">
                <a:pos x="925" y="254"/>
              </a:cxn>
              <a:cxn ang="0">
                <a:pos x="690" y="315"/>
              </a:cxn>
              <a:cxn ang="0">
                <a:pos x="777" y="351"/>
              </a:cxn>
              <a:cxn ang="0">
                <a:pos x="612" y="385"/>
              </a:cxn>
              <a:cxn ang="0">
                <a:pos x="376" y="486"/>
              </a:cxn>
              <a:cxn ang="0">
                <a:pos x="423" y="507"/>
              </a:cxn>
              <a:cxn ang="0">
                <a:pos x="251" y="591"/>
              </a:cxn>
              <a:cxn ang="0">
                <a:pos x="0" y="758"/>
              </a:cxn>
              <a:cxn ang="0">
                <a:pos x="287" y="611"/>
              </a:cxn>
              <a:cxn ang="0">
                <a:pos x="550" y="498"/>
              </a:cxn>
              <a:cxn ang="0">
                <a:pos x="479" y="480"/>
              </a:cxn>
              <a:cxn ang="0">
                <a:pos x="653" y="422"/>
              </a:cxn>
              <a:cxn ang="0">
                <a:pos x="886" y="370"/>
              </a:cxn>
              <a:cxn ang="0">
                <a:pos x="817" y="327"/>
              </a:cxn>
              <a:cxn ang="0">
                <a:pos x="933" y="298"/>
              </a:cxn>
              <a:cxn ang="0">
                <a:pos x="1186" y="254"/>
              </a:cxn>
              <a:cxn ang="0">
                <a:pos x="1125" y="206"/>
              </a:cxn>
              <a:cxn ang="0">
                <a:pos x="1272" y="194"/>
              </a:cxn>
              <a:cxn ang="0">
                <a:pos x="1479" y="171"/>
              </a:cxn>
              <a:cxn ang="0">
                <a:pos x="1428" y="105"/>
              </a:cxn>
              <a:cxn ang="0">
                <a:pos x="1583" y="95"/>
              </a:cxn>
              <a:cxn ang="0">
                <a:pos x="1749" y="105"/>
              </a:cxn>
              <a:cxn ang="0">
                <a:pos x="1739" y="55"/>
              </a:cxn>
              <a:cxn ang="0">
                <a:pos x="1859" y="52"/>
              </a:cxn>
              <a:cxn ang="0">
                <a:pos x="2127" y="53"/>
              </a:cxn>
            </a:cxnLst>
            <a:rect l="0" t="0" r="r" b="b"/>
            <a:pathLst>
              <a:path w="2128" h="759">
                <a:moveTo>
                  <a:pt x="2127" y="53"/>
                </a:moveTo>
                <a:lnTo>
                  <a:pt x="1854" y="15"/>
                </a:lnTo>
                <a:lnTo>
                  <a:pt x="1652" y="0"/>
                </a:lnTo>
                <a:lnTo>
                  <a:pt x="1694" y="57"/>
                </a:lnTo>
                <a:lnTo>
                  <a:pt x="1561" y="60"/>
                </a:lnTo>
                <a:lnTo>
                  <a:pt x="1357" y="81"/>
                </a:lnTo>
                <a:lnTo>
                  <a:pt x="1396" y="139"/>
                </a:lnTo>
                <a:lnTo>
                  <a:pt x="1243" y="156"/>
                </a:lnTo>
                <a:lnTo>
                  <a:pt x="1017" y="188"/>
                </a:lnTo>
                <a:lnTo>
                  <a:pt x="1085" y="231"/>
                </a:lnTo>
                <a:lnTo>
                  <a:pt x="925" y="254"/>
                </a:lnTo>
                <a:lnTo>
                  <a:pt x="690" y="315"/>
                </a:lnTo>
                <a:lnTo>
                  <a:pt x="777" y="351"/>
                </a:lnTo>
                <a:lnTo>
                  <a:pt x="612" y="385"/>
                </a:lnTo>
                <a:lnTo>
                  <a:pt x="376" y="486"/>
                </a:lnTo>
                <a:lnTo>
                  <a:pt x="423" y="507"/>
                </a:lnTo>
                <a:lnTo>
                  <a:pt x="251" y="591"/>
                </a:lnTo>
                <a:lnTo>
                  <a:pt x="0" y="758"/>
                </a:lnTo>
                <a:lnTo>
                  <a:pt x="287" y="611"/>
                </a:lnTo>
                <a:lnTo>
                  <a:pt x="550" y="498"/>
                </a:lnTo>
                <a:lnTo>
                  <a:pt x="479" y="480"/>
                </a:lnTo>
                <a:lnTo>
                  <a:pt x="653" y="422"/>
                </a:lnTo>
                <a:lnTo>
                  <a:pt x="886" y="370"/>
                </a:lnTo>
                <a:lnTo>
                  <a:pt x="817" y="327"/>
                </a:lnTo>
                <a:lnTo>
                  <a:pt x="933" y="298"/>
                </a:lnTo>
                <a:lnTo>
                  <a:pt x="1186" y="254"/>
                </a:lnTo>
                <a:lnTo>
                  <a:pt x="1125" y="206"/>
                </a:lnTo>
                <a:lnTo>
                  <a:pt x="1272" y="194"/>
                </a:lnTo>
                <a:lnTo>
                  <a:pt x="1479" y="171"/>
                </a:lnTo>
                <a:lnTo>
                  <a:pt x="1428" y="105"/>
                </a:lnTo>
                <a:lnTo>
                  <a:pt x="1583" y="95"/>
                </a:lnTo>
                <a:lnTo>
                  <a:pt x="1749" y="105"/>
                </a:lnTo>
                <a:lnTo>
                  <a:pt x="1739" y="55"/>
                </a:lnTo>
                <a:lnTo>
                  <a:pt x="1859" y="52"/>
                </a:lnTo>
                <a:lnTo>
                  <a:pt x="2127" y="53"/>
                </a:lnTo>
              </a:path>
            </a:pathLst>
          </a:custGeom>
          <a:solidFill>
            <a:srgbClr val="FF5008">
              <a:alpha val="50000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sp>
        <p:nvSpPr>
          <p:cNvPr id="1364033" name="Freeform 65"/>
          <p:cNvSpPr>
            <a:spLocks noChangeAspect="1"/>
          </p:cNvSpPr>
          <p:nvPr/>
        </p:nvSpPr>
        <p:spPr bwMode="auto">
          <a:xfrm rot="2996798">
            <a:off x="1726609" y="1906725"/>
            <a:ext cx="1659194" cy="561905"/>
          </a:xfrm>
          <a:custGeom>
            <a:avLst/>
            <a:gdLst/>
            <a:ahLst/>
            <a:cxnLst>
              <a:cxn ang="0">
                <a:pos x="2127" y="53"/>
              </a:cxn>
              <a:cxn ang="0">
                <a:pos x="1854" y="15"/>
              </a:cxn>
              <a:cxn ang="0">
                <a:pos x="1652" y="0"/>
              </a:cxn>
              <a:cxn ang="0">
                <a:pos x="1694" y="57"/>
              </a:cxn>
              <a:cxn ang="0">
                <a:pos x="1561" y="60"/>
              </a:cxn>
              <a:cxn ang="0">
                <a:pos x="1357" y="81"/>
              </a:cxn>
              <a:cxn ang="0">
                <a:pos x="1396" y="139"/>
              </a:cxn>
              <a:cxn ang="0">
                <a:pos x="1243" y="156"/>
              </a:cxn>
              <a:cxn ang="0">
                <a:pos x="1017" y="188"/>
              </a:cxn>
              <a:cxn ang="0">
                <a:pos x="1085" y="231"/>
              </a:cxn>
              <a:cxn ang="0">
                <a:pos x="925" y="254"/>
              </a:cxn>
              <a:cxn ang="0">
                <a:pos x="690" y="315"/>
              </a:cxn>
              <a:cxn ang="0">
                <a:pos x="777" y="351"/>
              </a:cxn>
              <a:cxn ang="0">
                <a:pos x="612" y="385"/>
              </a:cxn>
              <a:cxn ang="0">
                <a:pos x="376" y="486"/>
              </a:cxn>
              <a:cxn ang="0">
                <a:pos x="423" y="507"/>
              </a:cxn>
              <a:cxn ang="0">
                <a:pos x="251" y="591"/>
              </a:cxn>
              <a:cxn ang="0">
                <a:pos x="0" y="758"/>
              </a:cxn>
              <a:cxn ang="0">
                <a:pos x="287" y="611"/>
              </a:cxn>
              <a:cxn ang="0">
                <a:pos x="550" y="498"/>
              </a:cxn>
              <a:cxn ang="0">
                <a:pos x="479" y="480"/>
              </a:cxn>
              <a:cxn ang="0">
                <a:pos x="653" y="422"/>
              </a:cxn>
              <a:cxn ang="0">
                <a:pos x="886" y="370"/>
              </a:cxn>
              <a:cxn ang="0">
                <a:pos x="817" y="327"/>
              </a:cxn>
              <a:cxn ang="0">
                <a:pos x="933" y="298"/>
              </a:cxn>
              <a:cxn ang="0">
                <a:pos x="1186" y="254"/>
              </a:cxn>
              <a:cxn ang="0">
                <a:pos x="1125" y="206"/>
              </a:cxn>
              <a:cxn ang="0">
                <a:pos x="1272" y="194"/>
              </a:cxn>
              <a:cxn ang="0">
                <a:pos x="1479" y="171"/>
              </a:cxn>
              <a:cxn ang="0">
                <a:pos x="1428" y="105"/>
              </a:cxn>
              <a:cxn ang="0">
                <a:pos x="1583" y="95"/>
              </a:cxn>
              <a:cxn ang="0">
                <a:pos x="1749" y="105"/>
              </a:cxn>
              <a:cxn ang="0">
                <a:pos x="1739" y="55"/>
              </a:cxn>
              <a:cxn ang="0">
                <a:pos x="1859" y="52"/>
              </a:cxn>
              <a:cxn ang="0">
                <a:pos x="2127" y="53"/>
              </a:cxn>
            </a:cxnLst>
            <a:rect l="0" t="0" r="r" b="b"/>
            <a:pathLst>
              <a:path w="2128" h="759">
                <a:moveTo>
                  <a:pt x="2127" y="53"/>
                </a:moveTo>
                <a:lnTo>
                  <a:pt x="1854" y="15"/>
                </a:lnTo>
                <a:lnTo>
                  <a:pt x="1652" y="0"/>
                </a:lnTo>
                <a:lnTo>
                  <a:pt x="1694" y="57"/>
                </a:lnTo>
                <a:lnTo>
                  <a:pt x="1561" y="60"/>
                </a:lnTo>
                <a:lnTo>
                  <a:pt x="1357" y="81"/>
                </a:lnTo>
                <a:lnTo>
                  <a:pt x="1396" y="139"/>
                </a:lnTo>
                <a:lnTo>
                  <a:pt x="1243" y="156"/>
                </a:lnTo>
                <a:lnTo>
                  <a:pt x="1017" y="188"/>
                </a:lnTo>
                <a:lnTo>
                  <a:pt x="1085" y="231"/>
                </a:lnTo>
                <a:lnTo>
                  <a:pt x="925" y="254"/>
                </a:lnTo>
                <a:lnTo>
                  <a:pt x="690" y="315"/>
                </a:lnTo>
                <a:lnTo>
                  <a:pt x="777" y="351"/>
                </a:lnTo>
                <a:lnTo>
                  <a:pt x="612" y="385"/>
                </a:lnTo>
                <a:lnTo>
                  <a:pt x="376" y="486"/>
                </a:lnTo>
                <a:lnTo>
                  <a:pt x="423" y="507"/>
                </a:lnTo>
                <a:lnTo>
                  <a:pt x="251" y="591"/>
                </a:lnTo>
                <a:lnTo>
                  <a:pt x="0" y="758"/>
                </a:lnTo>
                <a:lnTo>
                  <a:pt x="287" y="611"/>
                </a:lnTo>
                <a:lnTo>
                  <a:pt x="550" y="498"/>
                </a:lnTo>
                <a:lnTo>
                  <a:pt x="479" y="480"/>
                </a:lnTo>
                <a:lnTo>
                  <a:pt x="653" y="422"/>
                </a:lnTo>
                <a:lnTo>
                  <a:pt x="886" y="370"/>
                </a:lnTo>
                <a:lnTo>
                  <a:pt x="817" y="327"/>
                </a:lnTo>
                <a:lnTo>
                  <a:pt x="933" y="298"/>
                </a:lnTo>
                <a:lnTo>
                  <a:pt x="1186" y="254"/>
                </a:lnTo>
                <a:lnTo>
                  <a:pt x="1125" y="206"/>
                </a:lnTo>
                <a:lnTo>
                  <a:pt x="1272" y="194"/>
                </a:lnTo>
                <a:lnTo>
                  <a:pt x="1479" y="171"/>
                </a:lnTo>
                <a:lnTo>
                  <a:pt x="1428" y="105"/>
                </a:lnTo>
                <a:lnTo>
                  <a:pt x="1583" y="95"/>
                </a:lnTo>
                <a:lnTo>
                  <a:pt x="1749" y="105"/>
                </a:lnTo>
                <a:lnTo>
                  <a:pt x="1739" y="55"/>
                </a:lnTo>
                <a:lnTo>
                  <a:pt x="1859" y="52"/>
                </a:lnTo>
                <a:lnTo>
                  <a:pt x="2127" y="53"/>
                </a:lnTo>
              </a:path>
            </a:pathLst>
          </a:custGeom>
          <a:solidFill>
            <a:srgbClr val="FF5008">
              <a:alpha val="50000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grpSp>
        <p:nvGrpSpPr>
          <p:cNvPr id="20" name="Group 66"/>
          <p:cNvGrpSpPr>
            <a:grpSpLocks noChangeAspect="1"/>
          </p:cNvGrpSpPr>
          <p:nvPr/>
        </p:nvGrpSpPr>
        <p:grpSpPr bwMode="auto">
          <a:xfrm>
            <a:off x="8440852" y="4642669"/>
            <a:ext cx="647879" cy="388682"/>
            <a:chOff x="2208" y="3600"/>
            <a:chExt cx="1000" cy="470"/>
          </a:xfrm>
        </p:grpSpPr>
        <p:pic>
          <p:nvPicPr>
            <p:cNvPr id="1364035" name="Picture 6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" y="3600"/>
              <a:ext cx="861" cy="3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Group 68"/>
            <p:cNvGrpSpPr>
              <a:grpSpLocks noChangeAspect="1"/>
            </p:cNvGrpSpPr>
            <p:nvPr/>
          </p:nvGrpSpPr>
          <p:grpSpPr bwMode="auto">
            <a:xfrm>
              <a:off x="2480" y="3814"/>
              <a:ext cx="728" cy="256"/>
              <a:chOff x="4989" y="3535"/>
              <a:chExt cx="751" cy="264"/>
            </a:xfrm>
          </p:grpSpPr>
          <p:grpSp>
            <p:nvGrpSpPr>
              <p:cNvPr id="22" name="Group 69"/>
              <p:cNvGrpSpPr>
                <a:grpSpLocks noChangeAspect="1"/>
              </p:cNvGrpSpPr>
              <p:nvPr/>
            </p:nvGrpSpPr>
            <p:grpSpPr bwMode="auto">
              <a:xfrm>
                <a:off x="4989" y="3633"/>
                <a:ext cx="69" cy="43"/>
                <a:chOff x="4989" y="3633"/>
                <a:chExt cx="69" cy="43"/>
              </a:xfrm>
            </p:grpSpPr>
            <p:sp>
              <p:nvSpPr>
                <p:cNvPr id="1364038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5024" y="3668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39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050" y="3659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40" name="Freeform 72"/>
                <p:cNvSpPr>
                  <a:spLocks noChangeAspect="1"/>
                </p:cNvSpPr>
                <p:nvPr/>
              </p:nvSpPr>
              <p:spPr bwMode="auto">
                <a:xfrm>
                  <a:off x="5007" y="3651"/>
                  <a:ext cx="2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6" y="0"/>
                    </a:cxn>
                    <a:cxn ang="0">
                      <a:pos x="26" y="16"/>
                    </a:cxn>
                    <a:cxn ang="0">
                      <a:pos x="17" y="16"/>
                    </a:cxn>
                    <a:cxn ang="0">
                      <a:pos x="8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7" h="17">
                      <a:moveTo>
                        <a:pt x="0" y="16"/>
                      </a:moveTo>
                      <a:lnTo>
                        <a:pt x="26" y="0"/>
                      </a:lnTo>
                      <a:lnTo>
                        <a:pt x="26" y="16"/>
                      </a:lnTo>
                      <a:lnTo>
                        <a:pt x="17" y="16"/>
                      </a:lnTo>
                      <a:lnTo>
                        <a:pt x="8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41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5023" y="366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42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6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43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5041" y="366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44" name="Line 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042" y="3659"/>
                  <a:ext cx="0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45" name="Freeform 77"/>
                <p:cNvSpPr>
                  <a:spLocks noChangeAspect="1"/>
                </p:cNvSpPr>
                <p:nvPr/>
              </p:nvSpPr>
              <p:spPr bwMode="auto">
                <a:xfrm>
                  <a:off x="4989" y="3651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9" h="17">
                      <a:moveTo>
                        <a:pt x="18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46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5015" y="3659"/>
                  <a:ext cx="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47" name="Freeform 79"/>
                <p:cNvSpPr>
                  <a:spLocks noChangeAspect="1"/>
                </p:cNvSpPr>
                <p:nvPr/>
              </p:nvSpPr>
              <p:spPr bwMode="auto">
                <a:xfrm>
                  <a:off x="5024" y="364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0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0" y="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48" name="Freeform 80"/>
                <p:cNvSpPr>
                  <a:spLocks noChangeAspect="1"/>
                </p:cNvSpPr>
                <p:nvPr/>
              </p:nvSpPr>
              <p:spPr bwMode="auto">
                <a:xfrm>
                  <a:off x="5007" y="3642"/>
                  <a:ext cx="2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17" y="16"/>
                    </a:cxn>
                    <a:cxn ang="0">
                      <a:pos x="26" y="16"/>
                    </a:cxn>
                    <a:cxn ang="0">
                      <a:pos x="17" y="16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7" h="17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17" y="16"/>
                      </a:lnTo>
                      <a:lnTo>
                        <a:pt x="26" y="16"/>
                      </a:lnTo>
                      <a:lnTo>
                        <a:pt x="17" y="16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49" name="Freeform 81"/>
                <p:cNvSpPr>
                  <a:spLocks noChangeAspect="1"/>
                </p:cNvSpPr>
                <p:nvPr/>
              </p:nvSpPr>
              <p:spPr bwMode="auto">
                <a:xfrm>
                  <a:off x="5007" y="364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50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5023" y="366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51" name="Line 83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6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52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5041" y="366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53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5015" y="3659"/>
                  <a:ext cx="10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54" name="Freeform 86"/>
                <p:cNvSpPr>
                  <a:spLocks noChangeAspect="1"/>
                </p:cNvSpPr>
                <p:nvPr/>
              </p:nvSpPr>
              <p:spPr bwMode="auto">
                <a:xfrm>
                  <a:off x="4998" y="3651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4998" y="3633"/>
                  <a:ext cx="26" cy="17"/>
                  <a:chOff x="4998" y="3633"/>
                  <a:chExt cx="26" cy="17"/>
                </a:xfrm>
              </p:grpSpPr>
              <p:grpSp>
                <p:nvGrpSpPr>
                  <p:cNvPr id="24" name="Group 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98" y="3633"/>
                    <a:ext cx="18" cy="17"/>
                    <a:chOff x="4998" y="3633"/>
                    <a:chExt cx="18" cy="17"/>
                  </a:xfrm>
                </p:grpSpPr>
                <p:sp>
                  <p:nvSpPr>
                    <p:cNvPr id="1364057" name="Freeform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98" y="3633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0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058" name="Freeform 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98" y="3633"/>
                      <a:ext cx="18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" y="0"/>
                        </a:cxn>
                        <a:cxn ang="0">
                          <a:pos x="17" y="16"/>
                        </a:cxn>
                      </a:cxnLst>
                      <a:rect l="0" t="0" r="r" b="b"/>
                      <a:pathLst>
                        <a:path w="18" h="17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7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9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07" y="3633"/>
                    <a:ext cx="17" cy="17"/>
                    <a:chOff x="5007" y="3633"/>
                    <a:chExt cx="17" cy="17"/>
                  </a:xfrm>
                </p:grpSpPr>
                <p:sp>
                  <p:nvSpPr>
                    <p:cNvPr id="1364060" name="Freeform 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07" y="3633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061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07" y="3633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64062" name="Freeform 94"/>
                <p:cNvSpPr>
                  <a:spLocks noChangeAspect="1"/>
                </p:cNvSpPr>
                <p:nvPr/>
              </p:nvSpPr>
              <p:spPr bwMode="auto">
                <a:xfrm>
                  <a:off x="5007" y="363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63" name="Freeform 95"/>
                <p:cNvSpPr>
                  <a:spLocks noChangeAspect="1"/>
                </p:cNvSpPr>
                <p:nvPr/>
              </p:nvSpPr>
              <p:spPr bwMode="auto">
                <a:xfrm>
                  <a:off x="5007" y="3633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7" y="16"/>
                    </a:cxn>
                  </a:cxnLst>
                  <a:rect l="0" t="0" r="r" b="b"/>
                  <a:pathLst>
                    <a:path w="18" h="1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64" name="Freeform 96"/>
                <p:cNvSpPr>
                  <a:spLocks noChangeAspect="1"/>
                </p:cNvSpPr>
                <p:nvPr/>
              </p:nvSpPr>
              <p:spPr bwMode="auto">
                <a:xfrm>
                  <a:off x="5007" y="364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65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5011" y="3655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66" name="Line 98"/>
                <p:cNvSpPr>
                  <a:spLocks noChangeAspect="1" noChangeShapeType="1"/>
                </p:cNvSpPr>
                <p:nvPr/>
              </p:nvSpPr>
              <p:spPr bwMode="auto">
                <a:xfrm>
                  <a:off x="5041" y="364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67" name="Freeform 99"/>
                <p:cNvSpPr>
                  <a:spLocks noChangeAspect="1"/>
                </p:cNvSpPr>
                <p:nvPr/>
              </p:nvSpPr>
              <p:spPr bwMode="auto">
                <a:xfrm>
                  <a:off x="5007" y="364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68" name="Freeform 100"/>
                <p:cNvSpPr>
                  <a:spLocks noChangeAspect="1"/>
                </p:cNvSpPr>
                <p:nvPr/>
              </p:nvSpPr>
              <p:spPr bwMode="auto">
                <a:xfrm>
                  <a:off x="5015" y="364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69" name="Freeform 101"/>
                <p:cNvSpPr>
                  <a:spLocks noChangeAspect="1"/>
                </p:cNvSpPr>
                <p:nvPr/>
              </p:nvSpPr>
              <p:spPr bwMode="auto">
                <a:xfrm>
                  <a:off x="5015" y="364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70" name="Line 102"/>
                <p:cNvSpPr>
                  <a:spLocks noChangeAspect="1" noChangeShapeType="1"/>
                </p:cNvSpPr>
                <p:nvPr/>
              </p:nvSpPr>
              <p:spPr bwMode="auto">
                <a:xfrm>
                  <a:off x="5020" y="3646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71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4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72" name="Freeform 104"/>
                <p:cNvSpPr>
                  <a:spLocks noChangeAspect="1"/>
                </p:cNvSpPr>
                <p:nvPr/>
              </p:nvSpPr>
              <p:spPr bwMode="auto">
                <a:xfrm>
                  <a:off x="5015" y="364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73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5033" y="3650"/>
                  <a:ext cx="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74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037" y="3646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75" name="Freeform 107"/>
                <p:cNvSpPr>
                  <a:spLocks noChangeAspect="1"/>
                </p:cNvSpPr>
                <p:nvPr/>
              </p:nvSpPr>
              <p:spPr bwMode="auto">
                <a:xfrm>
                  <a:off x="5024" y="364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76" name="Freeform 108"/>
                <p:cNvSpPr>
                  <a:spLocks noChangeAspect="1"/>
                </p:cNvSpPr>
                <p:nvPr/>
              </p:nvSpPr>
              <p:spPr bwMode="auto">
                <a:xfrm>
                  <a:off x="5033" y="3646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77" name="Freeform 109"/>
                <p:cNvSpPr>
                  <a:spLocks noChangeAspect="1"/>
                </p:cNvSpPr>
                <p:nvPr/>
              </p:nvSpPr>
              <p:spPr bwMode="auto">
                <a:xfrm>
                  <a:off x="5007" y="364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78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5023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79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5020" y="3655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0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5020" y="3655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1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5023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2" name="Line 114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3" name="Freeform 115"/>
                <p:cNvSpPr>
                  <a:spLocks noChangeAspect="1"/>
                </p:cNvSpPr>
                <p:nvPr/>
              </p:nvSpPr>
              <p:spPr bwMode="auto">
                <a:xfrm>
                  <a:off x="5015" y="365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084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5023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5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6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5033" y="3650"/>
                  <a:ext cx="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7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5028" y="3646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8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5028" y="3646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89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5028" y="3646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90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4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91" name="Line 123"/>
                <p:cNvSpPr>
                  <a:spLocks noChangeAspect="1" noChangeShapeType="1"/>
                </p:cNvSpPr>
                <p:nvPr/>
              </p:nvSpPr>
              <p:spPr bwMode="auto">
                <a:xfrm>
                  <a:off x="5033" y="3650"/>
                  <a:ext cx="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92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5028" y="3646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93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5041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94" name="Line 126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4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095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5050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" name="Group 128"/>
                <p:cNvGrpSpPr>
                  <a:grpSpLocks noChangeAspect="1"/>
                </p:cNvGrpSpPr>
                <p:nvPr/>
              </p:nvGrpSpPr>
              <p:grpSpPr bwMode="auto">
                <a:xfrm>
                  <a:off x="5015" y="3651"/>
                  <a:ext cx="26" cy="17"/>
                  <a:chOff x="5015" y="3651"/>
                  <a:chExt cx="26" cy="17"/>
                </a:xfrm>
              </p:grpSpPr>
              <p:grpSp>
                <p:nvGrpSpPr>
                  <p:cNvPr id="27" name="Group 1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24" y="3659"/>
                    <a:ext cx="17" cy="8"/>
                    <a:chOff x="5024" y="3659"/>
                    <a:chExt cx="17" cy="8"/>
                  </a:xfrm>
                </p:grpSpPr>
                <p:sp>
                  <p:nvSpPr>
                    <p:cNvPr id="1364098" name="Oval 1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33" y="3659"/>
                      <a:ext cx="8" cy="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099" name="Freeform 1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4" y="3660"/>
                      <a:ext cx="17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7" h="1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64100" name="Freeform 132"/>
                  <p:cNvSpPr>
                    <a:spLocks noChangeAspect="1"/>
                  </p:cNvSpPr>
                  <p:nvPr/>
                </p:nvSpPr>
                <p:spPr bwMode="auto">
                  <a:xfrm>
                    <a:off x="5015" y="3651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16" y="16"/>
                      </a:cxn>
                    </a:cxnLst>
                    <a:rect l="0" t="0" r="r" b="b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33"/>
                <p:cNvGrpSpPr>
                  <a:grpSpLocks noChangeAspect="1"/>
                </p:cNvGrpSpPr>
                <p:nvPr/>
              </p:nvGrpSpPr>
              <p:grpSpPr bwMode="auto">
                <a:xfrm>
                  <a:off x="5007" y="3660"/>
                  <a:ext cx="25" cy="1"/>
                  <a:chOff x="5007" y="3660"/>
                  <a:chExt cx="25" cy="1"/>
                </a:xfrm>
              </p:grpSpPr>
              <p:sp>
                <p:nvSpPr>
                  <p:cNvPr id="1364102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5015" y="3660"/>
                    <a:ext cx="1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103" name="Freeform 135"/>
                  <p:cNvSpPr>
                    <a:spLocks noChangeAspect="1"/>
                  </p:cNvSpPr>
                  <p:nvPr/>
                </p:nvSpPr>
                <p:spPr bwMode="auto">
                  <a:xfrm>
                    <a:off x="5007" y="3660"/>
                    <a:ext cx="17" cy="1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1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36"/>
                <p:cNvGrpSpPr>
                  <a:grpSpLocks noChangeAspect="1"/>
                </p:cNvGrpSpPr>
                <p:nvPr/>
              </p:nvGrpSpPr>
              <p:grpSpPr bwMode="auto">
                <a:xfrm>
                  <a:off x="5024" y="3651"/>
                  <a:ext cx="26" cy="17"/>
                  <a:chOff x="5024" y="3651"/>
                  <a:chExt cx="26" cy="17"/>
                </a:xfrm>
              </p:grpSpPr>
              <p:sp>
                <p:nvSpPr>
                  <p:cNvPr id="1364105" name="Oval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2" y="3659"/>
                    <a:ext cx="8" cy="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4106" name="Freeform 138"/>
                  <p:cNvSpPr>
                    <a:spLocks noChangeAspect="1"/>
                  </p:cNvSpPr>
                  <p:nvPr/>
                </p:nvSpPr>
                <p:spPr bwMode="auto">
                  <a:xfrm>
                    <a:off x="5024" y="3651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107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24" y="3668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08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5050" y="3659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09" name="Freeform 141"/>
                <p:cNvSpPr>
                  <a:spLocks noChangeAspect="1"/>
                </p:cNvSpPr>
                <p:nvPr/>
              </p:nvSpPr>
              <p:spPr bwMode="auto">
                <a:xfrm>
                  <a:off x="5007" y="3651"/>
                  <a:ext cx="2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6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7" h="17">
                      <a:moveTo>
                        <a:pt x="0" y="16"/>
                      </a:moveTo>
                      <a:lnTo>
                        <a:pt x="2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10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5023" y="366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11" name="Freeform 143" descr="50%"/>
                <p:cNvSpPr>
                  <a:spLocks noChangeAspect="1"/>
                </p:cNvSpPr>
                <p:nvPr/>
              </p:nvSpPr>
              <p:spPr bwMode="auto">
                <a:xfrm>
                  <a:off x="5015" y="3651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12" name="Freeform 144" descr="50%"/>
                <p:cNvSpPr>
                  <a:spLocks noChangeAspect="1"/>
                </p:cNvSpPr>
                <p:nvPr/>
              </p:nvSpPr>
              <p:spPr bwMode="auto">
                <a:xfrm>
                  <a:off x="5007" y="365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13" name="Freeform 145" descr="50%"/>
                <p:cNvSpPr>
                  <a:spLocks noChangeAspect="1"/>
                </p:cNvSpPr>
                <p:nvPr/>
              </p:nvSpPr>
              <p:spPr bwMode="auto">
                <a:xfrm>
                  <a:off x="5007" y="365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14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15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4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16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5033" y="3650"/>
                  <a:ext cx="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17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5032" y="3651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18" name="Freeform 150"/>
                <p:cNvSpPr>
                  <a:spLocks noChangeAspect="1"/>
                </p:cNvSpPr>
                <p:nvPr/>
              </p:nvSpPr>
              <p:spPr bwMode="auto">
                <a:xfrm>
                  <a:off x="5024" y="3642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19" name="Freeform 151" descr="50%"/>
                <p:cNvSpPr>
                  <a:spLocks noChangeAspect="1"/>
                </p:cNvSpPr>
                <p:nvPr/>
              </p:nvSpPr>
              <p:spPr bwMode="auto">
                <a:xfrm>
                  <a:off x="5020" y="365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20" name="Freeform 152"/>
                <p:cNvSpPr>
                  <a:spLocks noChangeAspect="1"/>
                </p:cNvSpPr>
                <p:nvPr/>
              </p:nvSpPr>
              <p:spPr bwMode="auto">
                <a:xfrm>
                  <a:off x="5015" y="3651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21" name="Freeform 153" descr="50%"/>
                <p:cNvSpPr>
                  <a:spLocks noChangeAspect="1"/>
                </p:cNvSpPr>
                <p:nvPr/>
              </p:nvSpPr>
              <p:spPr bwMode="auto">
                <a:xfrm>
                  <a:off x="5029" y="365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22" name="Freeform 154"/>
                <p:cNvSpPr>
                  <a:spLocks noChangeAspect="1"/>
                </p:cNvSpPr>
                <p:nvPr/>
              </p:nvSpPr>
              <p:spPr bwMode="auto">
                <a:xfrm>
                  <a:off x="5024" y="365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23" name="Freeform 155"/>
                <p:cNvSpPr>
                  <a:spLocks noChangeAspect="1"/>
                </p:cNvSpPr>
                <p:nvPr/>
              </p:nvSpPr>
              <p:spPr bwMode="auto">
                <a:xfrm>
                  <a:off x="5015" y="366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24" name="Freeform 156"/>
                <p:cNvSpPr>
                  <a:spLocks noChangeAspect="1"/>
                </p:cNvSpPr>
                <p:nvPr/>
              </p:nvSpPr>
              <p:spPr bwMode="auto">
                <a:xfrm>
                  <a:off x="5024" y="3651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57"/>
              <p:cNvGrpSpPr>
                <a:grpSpLocks noChangeAspect="1"/>
              </p:cNvGrpSpPr>
              <p:nvPr/>
            </p:nvGrpSpPr>
            <p:grpSpPr bwMode="auto">
              <a:xfrm>
                <a:off x="5529" y="3535"/>
                <a:ext cx="60" cy="44"/>
                <a:chOff x="5529" y="3535"/>
                <a:chExt cx="60" cy="44"/>
              </a:xfrm>
            </p:grpSpPr>
            <p:sp>
              <p:nvSpPr>
                <p:cNvPr id="1364126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5564" y="3562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27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5581" y="3553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28" name="Freeform 160"/>
                <p:cNvSpPr>
                  <a:spLocks noChangeAspect="1"/>
                </p:cNvSpPr>
                <p:nvPr/>
              </p:nvSpPr>
              <p:spPr bwMode="auto">
                <a:xfrm>
                  <a:off x="5537" y="3544"/>
                  <a:ext cx="37" cy="19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9"/>
                    </a:cxn>
                    <a:cxn ang="0">
                      <a:pos x="36" y="0"/>
                    </a:cxn>
                    <a:cxn ang="0">
                      <a:pos x="36" y="9"/>
                    </a:cxn>
                    <a:cxn ang="0">
                      <a:pos x="27" y="9"/>
                    </a:cxn>
                    <a:cxn ang="0">
                      <a:pos x="18" y="18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37" h="19">
                      <a:moveTo>
                        <a:pt x="0" y="18"/>
                      </a:moveTo>
                      <a:lnTo>
                        <a:pt x="9" y="9"/>
                      </a:lnTo>
                      <a:lnTo>
                        <a:pt x="36" y="0"/>
                      </a:lnTo>
                      <a:lnTo>
                        <a:pt x="36" y="9"/>
                      </a:lnTo>
                      <a:lnTo>
                        <a:pt x="27" y="9"/>
                      </a:lnTo>
                      <a:lnTo>
                        <a:pt x="18" y="18"/>
                      </a:lnTo>
                      <a:lnTo>
                        <a:pt x="9" y="1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29" name="Line 161"/>
                <p:cNvSpPr>
                  <a:spLocks noChangeAspect="1" noChangeShapeType="1"/>
                </p:cNvSpPr>
                <p:nvPr/>
              </p:nvSpPr>
              <p:spPr bwMode="auto">
                <a:xfrm>
                  <a:off x="5563" y="356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30" name="Line 162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6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31" name="Line 1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573" y="3558"/>
                  <a:ext cx="1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32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5577" y="3557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33" name="Freeform 165"/>
                <p:cNvSpPr>
                  <a:spLocks noChangeAspect="1"/>
                </p:cNvSpPr>
                <p:nvPr/>
              </p:nvSpPr>
              <p:spPr bwMode="auto">
                <a:xfrm>
                  <a:off x="5529" y="3544"/>
                  <a:ext cx="18" cy="19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0" y="9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8" h="19">
                      <a:moveTo>
                        <a:pt x="8" y="18"/>
                      </a:moveTo>
                      <a:lnTo>
                        <a:pt x="0" y="9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34" name="Line 1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551" y="3557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35" name="Freeform 167"/>
                <p:cNvSpPr>
                  <a:spLocks noChangeAspect="1"/>
                </p:cNvSpPr>
                <p:nvPr/>
              </p:nvSpPr>
              <p:spPr bwMode="auto">
                <a:xfrm>
                  <a:off x="5555" y="3544"/>
                  <a:ext cx="19" cy="1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1">
                      <a:moveTo>
                        <a:pt x="18" y="0"/>
                      </a:move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36" name="Freeform 168"/>
                <p:cNvSpPr>
                  <a:spLocks noChangeAspect="1"/>
                </p:cNvSpPr>
                <p:nvPr/>
              </p:nvSpPr>
              <p:spPr bwMode="auto">
                <a:xfrm>
                  <a:off x="5546" y="3544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9" h="17">
                      <a:moveTo>
                        <a:pt x="0" y="16"/>
                      </a:moveTo>
                      <a:lnTo>
                        <a:pt x="9" y="1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37" name="Freeform 169"/>
                <p:cNvSpPr>
                  <a:spLocks noChangeAspect="1"/>
                </p:cNvSpPr>
                <p:nvPr/>
              </p:nvSpPr>
              <p:spPr bwMode="auto">
                <a:xfrm>
                  <a:off x="5546" y="3544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38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5563" y="356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39" name="Line 171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6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40" name="Freeform 172"/>
                <p:cNvSpPr>
                  <a:spLocks noChangeAspect="1"/>
                </p:cNvSpPr>
                <p:nvPr/>
              </p:nvSpPr>
              <p:spPr bwMode="auto">
                <a:xfrm>
                  <a:off x="5555" y="355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41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5551" y="3557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42" name="Freeform 174"/>
                <p:cNvSpPr>
                  <a:spLocks noChangeAspect="1"/>
                </p:cNvSpPr>
                <p:nvPr/>
              </p:nvSpPr>
              <p:spPr bwMode="auto">
                <a:xfrm>
                  <a:off x="5537" y="355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" name="Group 175"/>
                <p:cNvGrpSpPr>
                  <a:grpSpLocks noChangeAspect="1"/>
                </p:cNvGrpSpPr>
                <p:nvPr/>
              </p:nvGrpSpPr>
              <p:grpSpPr bwMode="auto">
                <a:xfrm>
                  <a:off x="5537" y="3535"/>
                  <a:ext cx="26" cy="17"/>
                  <a:chOff x="5537" y="3535"/>
                  <a:chExt cx="26" cy="17"/>
                </a:xfrm>
              </p:grpSpPr>
              <p:grpSp>
                <p:nvGrpSpPr>
                  <p:cNvPr id="1364552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37" y="3535"/>
                    <a:ext cx="19" cy="17"/>
                    <a:chOff x="5537" y="3535"/>
                    <a:chExt cx="19" cy="17"/>
                  </a:xfrm>
                </p:grpSpPr>
                <p:sp>
                  <p:nvSpPr>
                    <p:cNvPr id="1364145" name="Freeform 1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37" y="3535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0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146" name="Freeform 1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37" y="3535"/>
                      <a:ext cx="19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9" y="0"/>
                        </a:cxn>
                        <a:cxn ang="0">
                          <a:pos x="18" y="16"/>
                        </a:cxn>
                      </a:cxnLst>
                      <a:rect l="0" t="0" r="r" b="b"/>
                      <a:pathLst>
                        <a:path w="19" h="17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8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64563" name="Group 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546" y="3535"/>
                    <a:ext cx="17" cy="17"/>
                    <a:chOff x="5546" y="3535"/>
                    <a:chExt cx="17" cy="17"/>
                  </a:xfrm>
                </p:grpSpPr>
                <p:sp>
                  <p:nvSpPr>
                    <p:cNvPr id="1364148" name="Freeform 1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46" y="3535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149" name="Freeform 1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46" y="3535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64150" name="Freeform 182"/>
                <p:cNvSpPr>
                  <a:spLocks noChangeAspect="1"/>
                </p:cNvSpPr>
                <p:nvPr/>
              </p:nvSpPr>
              <p:spPr bwMode="auto">
                <a:xfrm>
                  <a:off x="5546" y="353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51" name="Freeform 183"/>
                <p:cNvSpPr>
                  <a:spLocks noChangeAspect="1"/>
                </p:cNvSpPr>
                <p:nvPr/>
              </p:nvSpPr>
              <p:spPr bwMode="auto">
                <a:xfrm>
                  <a:off x="5546" y="353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52" name="Line 184"/>
                <p:cNvSpPr>
                  <a:spLocks noChangeAspect="1" noChangeShapeType="1"/>
                </p:cNvSpPr>
                <p:nvPr/>
              </p:nvSpPr>
              <p:spPr bwMode="auto">
                <a:xfrm>
                  <a:off x="5551" y="3557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53" name="Line 185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564" name="Group 186"/>
                <p:cNvGrpSpPr>
                  <a:grpSpLocks noChangeAspect="1"/>
                </p:cNvGrpSpPr>
                <p:nvPr/>
              </p:nvGrpSpPr>
              <p:grpSpPr bwMode="auto">
                <a:xfrm>
                  <a:off x="5546" y="3544"/>
                  <a:ext cx="17" cy="17"/>
                  <a:chOff x="5546" y="3544"/>
                  <a:chExt cx="17" cy="17"/>
                </a:xfrm>
              </p:grpSpPr>
              <p:sp>
                <p:nvSpPr>
                  <p:cNvPr id="1364155" name="Freeform 187"/>
                  <p:cNvSpPr>
                    <a:spLocks noChangeAspect="1"/>
                  </p:cNvSpPr>
                  <p:nvPr/>
                </p:nvSpPr>
                <p:spPr bwMode="auto">
                  <a:xfrm>
                    <a:off x="5546" y="3544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156" name="Freeform 188"/>
                  <p:cNvSpPr>
                    <a:spLocks noChangeAspect="1"/>
                  </p:cNvSpPr>
                  <p:nvPr/>
                </p:nvSpPr>
                <p:spPr bwMode="auto">
                  <a:xfrm>
                    <a:off x="5546" y="3544"/>
                    <a:ext cx="1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157" name="Freeform 189"/>
                <p:cNvSpPr>
                  <a:spLocks noChangeAspect="1"/>
                </p:cNvSpPr>
                <p:nvPr/>
              </p:nvSpPr>
              <p:spPr bwMode="auto">
                <a:xfrm>
                  <a:off x="5546" y="354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58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5563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59" name="Line 191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60" name="Freeform 192"/>
                <p:cNvSpPr>
                  <a:spLocks noChangeAspect="1"/>
                </p:cNvSpPr>
                <p:nvPr/>
              </p:nvSpPr>
              <p:spPr bwMode="auto">
                <a:xfrm>
                  <a:off x="5555" y="3544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61" name="Line 193"/>
                <p:cNvSpPr>
                  <a:spLocks noChangeAspect="1" noChangeShapeType="1"/>
                </p:cNvSpPr>
                <p:nvPr/>
              </p:nvSpPr>
              <p:spPr bwMode="auto">
                <a:xfrm>
                  <a:off x="5573" y="355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62" name="Line 194"/>
                <p:cNvSpPr>
                  <a:spLocks noChangeAspect="1" noChangeShapeType="1"/>
                </p:cNvSpPr>
                <p:nvPr/>
              </p:nvSpPr>
              <p:spPr bwMode="auto">
                <a:xfrm>
                  <a:off x="5573" y="354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63" name="Freeform 195"/>
                <p:cNvSpPr>
                  <a:spLocks noChangeAspect="1"/>
                </p:cNvSpPr>
                <p:nvPr/>
              </p:nvSpPr>
              <p:spPr bwMode="auto">
                <a:xfrm>
                  <a:off x="5555" y="354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64" name="Freeform 196"/>
                <p:cNvSpPr>
                  <a:spLocks noChangeAspect="1"/>
                </p:cNvSpPr>
                <p:nvPr/>
              </p:nvSpPr>
              <p:spPr bwMode="auto">
                <a:xfrm>
                  <a:off x="5569" y="354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65" name="Freeform 197"/>
                <p:cNvSpPr>
                  <a:spLocks noChangeAspect="1"/>
                </p:cNvSpPr>
                <p:nvPr/>
              </p:nvSpPr>
              <p:spPr bwMode="auto">
                <a:xfrm>
                  <a:off x="5555" y="354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66" name="Line 1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555" y="3553"/>
                  <a:ext cx="0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67" name="Line 199"/>
                <p:cNvSpPr>
                  <a:spLocks noChangeAspect="1" noChangeShapeType="1"/>
                </p:cNvSpPr>
                <p:nvPr/>
              </p:nvSpPr>
              <p:spPr bwMode="auto">
                <a:xfrm>
                  <a:off x="5563" y="355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68" name="Line 200"/>
                <p:cNvSpPr>
                  <a:spLocks noChangeAspect="1" noChangeShapeType="1"/>
                </p:cNvSpPr>
                <p:nvPr/>
              </p:nvSpPr>
              <p:spPr bwMode="auto">
                <a:xfrm>
                  <a:off x="5564" y="3557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69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5563" y="355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70" name="Line 202"/>
                <p:cNvSpPr>
                  <a:spLocks noChangeAspect="1" noChangeShapeType="1"/>
                </p:cNvSpPr>
                <p:nvPr/>
              </p:nvSpPr>
              <p:spPr bwMode="auto">
                <a:xfrm>
                  <a:off x="5563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71" name="Line 203"/>
                <p:cNvSpPr>
                  <a:spLocks noChangeAspect="1" noChangeShapeType="1"/>
                </p:cNvSpPr>
                <p:nvPr/>
              </p:nvSpPr>
              <p:spPr bwMode="auto">
                <a:xfrm>
                  <a:off x="5564" y="354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72" name="Freeform 204"/>
                <p:cNvSpPr>
                  <a:spLocks noChangeAspect="1"/>
                </p:cNvSpPr>
                <p:nvPr/>
              </p:nvSpPr>
              <p:spPr bwMode="auto">
                <a:xfrm>
                  <a:off x="5555" y="3544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73" name="Line 205"/>
                <p:cNvSpPr>
                  <a:spLocks noChangeAspect="1" noChangeShapeType="1"/>
                </p:cNvSpPr>
                <p:nvPr/>
              </p:nvSpPr>
              <p:spPr bwMode="auto">
                <a:xfrm>
                  <a:off x="5563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74" name="Freeform 206"/>
                <p:cNvSpPr>
                  <a:spLocks noChangeAspect="1"/>
                </p:cNvSpPr>
                <p:nvPr/>
              </p:nvSpPr>
              <p:spPr bwMode="auto">
                <a:xfrm>
                  <a:off x="5546" y="354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75" name="Line 207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5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76" name="Line 208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77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5568" y="3549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78" name="Line 210"/>
                <p:cNvSpPr>
                  <a:spLocks noChangeAspect="1" noChangeShapeType="1"/>
                </p:cNvSpPr>
                <p:nvPr/>
              </p:nvSpPr>
              <p:spPr bwMode="auto">
                <a:xfrm>
                  <a:off x="5564" y="354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79" name="Line 211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80" name="Line 212"/>
                <p:cNvSpPr>
                  <a:spLocks noChangeAspect="1" noChangeShapeType="1"/>
                </p:cNvSpPr>
                <p:nvPr/>
              </p:nvSpPr>
              <p:spPr bwMode="auto">
                <a:xfrm>
                  <a:off x="5568" y="3549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81" name="Line 213"/>
                <p:cNvSpPr>
                  <a:spLocks noChangeAspect="1" noChangeShapeType="1"/>
                </p:cNvSpPr>
                <p:nvPr/>
              </p:nvSpPr>
              <p:spPr bwMode="auto">
                <a:xfrm>
                  <a:off x="5564" y="354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82" name="Line 214"/>
                <p:cNvSpPr>
                  <a:spLocks noChangeAspect="1" noChangeShapeType="1"/>
                </p:cNvSpPr>
                <p:nvPr/>
              </p:nvSpPr>
              <p:spPr bwMode="auto">
                <a:xfrm>
                  <a:off x="5581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83" name="Line 215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84" name="Line 216"/>
                <p:cNvSpPr>
                  <a:spLocks noChangeAspect="1" noChangeShapeType="1"/>
                </p:cNvSpPr>
                <p:nvPr/>
              </p:nvSpPr>
              <p:spPr bwMode="auto">
                <a:xfrm>
                  <a:off x="5581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565" name="Group 217"/>
                <p:cNvGrpSpPr>
                  <a:grpSpLocks noChangeAspect="1"/>
                </p:cNvGrpSpPr>
                <p:nvPr/>
              </p:nvGrpSpPr>
              <p:grpSpPr bwMode="auto">
                <a:xfrm>
                  <a:off x="5555" y="3553"/>
                  <a:ext cx="17" cy="17"/>
                  <a:chOff x="5555" y="3553"/>
                  <a:chExt cx="17" cy="17"/>
                </a:xfrm>
              </p:grpSpPr>
              <p:sp>
                <p:nvSpPr>
                  <p:cNvPr id="1364186" name="Freeform 218"/>
                  <p:cNvSpPr>
                    <a:spLocks noChangeAspect="1"/>
                  </p:cNvSpPr>
                  <p:nvPr/>
                </p:nvSpPr>
                <p:spPr bwMode="auto">
                  <a:xfrm>
                    <a:off x="5555" y="3553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16" y="16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  <a:cxn ang="0">
                        <a:pos x="16" y="16"/>
                      </a:cxn>
                    </a:cxnLst>
                    <a:rect l="0" t="0" r="r" b="b"/>
                    <a:pathLst>
                      <a:path w="17" h="17">
                        <a:moveTo>
                          <a:pt x="16" y="16"/>
                        </a:move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187" name="Freeform 219"/>
                  <p:cNvSpPr>
                    <a:spLocks noChangeAspect="1"/>
                  </p:cNvSpPr>
                  <p:nvPr/>
                </p:nvSpPr>
                <p:spPr bwMode="auto">
                  <a:xfrm>
                    <a:off x="5555" y="3553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66" name="Group 220"/>
                <p:cNvGrpSpPr>
                  <a:grpSpLocks noChangeAspect="1"/>
                </p:cNvGrpSpPr>
                <p:nvPr/>
              </p:nvGrpSpPr>
              <p:grpSpPr bwMode="auto">
                <a:xfrm>
                  <a:off x="5546" y="3553"/>
                  <a:ext cx="26" cy="17"/>
                  <a:chOff x="5546" y="3553"/>
                  <a:chExt cx="26" cy="17"/>
                </a:xfrm>
              </p:grpSpPr>
              <p:sp>
                <p:nvSpPr>
                  <p:cNvPr id="1364189" name="Oval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64" y="3562"/>
                    <a:ext cx="8" cy="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4190" name="Freeform 222"/>
                  <p:cNvSpPr>
                    <a:spLocks noChangeAspect="1"/>
                  </p:cNvSpPr>
                  <p:nvPr/>
                </p:nvSpPr>
                <p:spPr bwMode="auto">
                  <a:xfrm>
                    <a:off x="5546" y="3553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191" name="Oval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581" y="3562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92" name="Oval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5564" y="3571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93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5581" y="3562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94" name="Freeform 226"/>
                <p:cNvSpPr>
                  <a:spLocks noChangeAspect="1"/>
                </p:cNvSpPr>
                <p:nvPr/>
              </p:nvSpPr>
              <p:spPr bwMode="auto">
                <a:xfrm>
                  <a:off x="5537" y="3544"/>
                  <a:ext cx="37" cy="19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9"/>
                    </a:cxn>
                    <a:cxn ang="0">
                      <a:pos x="36" y="0"/>
                    </a:cxn>
                    <a:cxn ang="0">
                      <a:pos x="36" y="9"/>
                    </a:cxn>
                  </a:cxnLst>
                  <a:rect l="0" t="0" r="r" b="b"/>
                  <a:pathLst>
                    <a:path w="37" h="19">
                      <a:moveTo>
                        <a:pt x="0" y="18"/>
                      </a:moveTo>
                      <a:lnTo>
                        <a:pt x="9" y="9"/>
                      </a:lnTo>
                      <a:lnTo>
                        <a:pt x="36" y="0"/>
                      </a:lnTo>
                      <a:lnTo>
                        <a:pt x="36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95" name="Line 227"/>
                <p:cNvSpPr>
                  <a:spLocks noChangeAspect="1" noChangeShapeType="1"/>
                </p:cNvSpPr>
                <p:nvPr/>
              </p:nvSpPr>
              <p:spPr bwMode="auto">
                <a:xfrm>
                  <a:off x="5563" y="3562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196" name="Freeform 228" descr="50%"/>
                <p:cNvSpPr>
                  <a:spLocks noChangeAspect="1"/>
                </p:cNvSpPr>
                <p:nvPr/>
              </p:nvSpPr>
              <p:spPr bwMode="auto">
                <a:xfrm>
                  <a:off x="5551" y="3558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97" name="Freeform 229"/>
                <p:cNvSpPr>
                  <a:spLocks noChangeAspect="1"/>
                </p:cNvSpPr>
                <p:nvPr/>
              </p:nvSpPr>
              <p:spPr bwMode="auto">
                <a:xfrm>
                  <a:off x="5546" y="3553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98" name="Freeform 230" descr="50%"/>
                <p:cNvSpPr>
                  <a:spLocks noChangeAspect="1"/>
                </p:cNvSpPr>
                <p:nvPr/>
              </p:nvSpPr>
              <p:spPr bwMode="auto">
                <a:xfrm>
                  <a:off x="5546" y="355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199" name="Freeform 231" descr="50%"/>
                <p:cNvSpPr>
                  <a:spLocks noChangeAspect="1"/>
                </p:cNvSpPr>
                <p:nvPr/>
              </p:nvSpPr>
              <p:spPr bwMode="auto">
                <a:xfrm>
                  <a:off x="5546" y="355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00" name="Freeform 232" descr="50%"/>
                <p:cNvSpPr>
                  <a:spLocks noChangeAspect="1"/>
                </p:cNvSpPr>
                <p:nvPr/>
              </p:nvSpPr>
              <p:spPr bwMode="auto">
                <a:xfrm>
                  <a:off x="5546" y="354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01" name="Line 233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5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02" name="Freeform 234"/>
                <p:cNvSpPr>
                  <a:spLocks noChangeAspect="1"/>
                </p:cNvSpPr>
                <p:nvPr/>
              </p:nvSpPr>
              <p:spPr bwMode="auto">
                <a:xfrm>
                  <a:off x="5564" y="354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03" name="Line 235"/>
                <p:cNvSpPr>
                  <a:spLocks noChangeAspect="1" noChangeShapeType="1"/>
                </p:cNvSpPr>
                <p:nvPr/>
              </p:nvSpPr>
              <p:spPr bwMode="auto">
                <a:xfrm>
                  <a:off x="5572" y="35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04" name="Freeform 236"/>
                <p:cNvSpPr>
                  <a:spLocks noChangeAspect="1"/>
                </p:cNvSpPr>
                <p:nvPr/>
              </p:nvSpPr>
              <p:spPr bwMode="auto">
                <a:xfrm>
                  <a:off x="5555" y="354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05" name="Freeform 237"/>
                <p:cNvSpPr>
                  <a:spLocks noChangeAspect="1"/>
                </p:cNvSpPr>
                <p:nvPr/>
              </p:nvSpPr>
              <p:spPr bwMode="auto">
                <a:xfrm>
                  <a:off x="5546" y="354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06" name="Freeform 238" descr="50%"/>
                <p:cNvSpPr>
                  <a:spLocks noChangeAspect="1"/>
                </p:cNvSpPr>
                <p:nvPr/>
              </p:nvSpPr>
              <p:spPr bwMode="auto">
                <a:xfrm>
                  <a:off x="5560" y="355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07" name="Freeform 239"/>
                <p:cNvSpPr>
                  <a:spLocks noChangeAspect="1"/>
                </p:cNvSpPr>
                <p:nvPr/>
              </p:nvSpPr>
              <p:spPr bwMode="auto">
                <a:xfrm>
                  <a:off x="5555" y="355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08" name="Freeform 240"/>
                <p:cNvSpPr>
                  <a:spLocks noChangeAspect="1"/>
                </p:cNvSpPr>
                <p:nvPr/>
              </p:nvSpPr>
              <p:spPr bwMode="auto">
                <a:xfrm>
                  <a:off x="5546" y="355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4567" name="Group 241"/>
              <p:cNvGrpSpPr>
                <a:grpSpLocks noChangeAspect="1"/>
              </p:cNvGrpSpPr>
              <p:nvPr/>
            </p:nvGrpSpPr>
            <p:grpSpPr bwMode="auto">
              <a:xfrm>
                <a:off x="5113" y="3747"/>
                <a:ext cx="70" cy="52"/>
                <a:chOff x="5113" y="3747"/>
                <a:chExt cx="70" cy="52"/>
              </a:xfrm>
            </p:grpSpPr>
            <p:sp>
              <p:nvSpPr>
                <p:cNvPr id="1364210" name="Oval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5139" y="3791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11" name="Oval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5175" y="3782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12" name="Freeform 244"/>
                <p:cNvSpPr>
                  <a:spLocks noChangeAspect="1"/>
                </p:cNvSpPr>
                <p:nvPr/>
              </p:nvSpPr>
              <p:spPr bwMode="auto">
                <a:xfrm>
                  <a:off x="5122" y="3765"/>
                  <a:ext cx="36" cy="19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18"/>
                    </a:cxn>
                    <a:cxn ang="0">
                      <a:pos x="35" y="0"/>
                    </a:cxn>
                    <a:cxn ang="0">
                      <a:pos x="35" y="9"/>
                    </a:cxn>
                    <a:cxn ang="0">
                      <a:pos x="26" y="18"/>
                    </a:cxn>
                    <a:cxn ang="0">
                      <a:pos x="18" y="18"/>
                    </a:cxn>
                    <a:cxn ang="0">
                      <a:pos x="9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6" h="19">
                      <a:moveTo>
                        <a:pt x="0" y="18"/>
                      </a:moveTo>
                      <a:lnTo>
                        <a:pt x="9" y="18"/>
                      </a:lnTo>
                      <a:lnTo>
                        <a:pt x="35" y="0"/>
                      </a:lnTo>
                      <a:lnTo>
                        <a:pt x="35" y="9"/>
                      </a:lnTo>
                      <a:lnTo>
                        <a:pt x="26" y="18"/>
                      </a:lnTo>
                      <a:lnTo>
                        <a:pt x="18" y="18"/>
                      </a:lnTo>
                      <a:lnTo>
                        <a:pt x="9" y="1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13" name="Line 245"/>
                <p:cNvSpPr>
                  <a:spLocks noChangeAspect="1" noChangeShapeType="1"/>
                </p:cNvSpPr>
                <p:nvPr/>
              </p:nvSpPr>
              <p:spPr bwMode="auto">
                <a:xfrm>
                  <a:off x="5148" y="378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14" name="Line 246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8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15" name="Line 247"/>
                <p:cNvSpPr>
                  <a:spLocks noChangeAspect="1" noChangeShapeType="1"/>
                </p:cNvSpPr>
                <p:nvPr/>
              </p:nvSpPr>
              <p:spPr bwMode="auto">
                <a:xfrm>
                  <a:off x="5153" y="3787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16" name="Line 248"/>
                <p:cNvSpPr>
                  <a:spLocks noChangeAspect="1" noChangeShapeType="1"/>
                </p:cNvSpPr>
                <p:nvPr/>
              </p:nvSpPr>
              <p:spPr bwMode="auto">
                <a:xfrm>
                  <a:off x="5162" y="3778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17" name="Freeform 249"/>
                <p:cNvSpPr>
                  <a:spLocks noChangeAspect="1"/>
                </p:cNvSpPr>
                <p:nvPr/>
              </p:nvSpPr>
              <p:spPr bwMode="auto">
                <a:xfrm>
                  <a:off x="5113" y="3765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0" y="9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9" h="19">
                      <a:moveTo>
                        <a:pt x="9" y="18"/>
                      </a:moveTo>
                      <a:lnTo>
                        <a:pt x="0" y="9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18" name="Line 250"/>
                <p:cNvSpPr>
                  <a:spLocks noChangeAspect="1" noChangeShapeType="1"/>
                </p:cNvSpPr>
                <p:nvPr/>
              </p:nvSpPr>
              <p:spPr bwMode="auto">
                <a:xfrm>
                  <a:off x="5130" y="3782"/>
                  <a:ext cx="10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19" name="Freeform 251"/>
                <p:cNvSpPr>
                  <a:spLocks noChangeAspect="1"/>
                </p:cNvSpPr>
                <p:nvPr/>
              </p:nvSpPr>
              <p:spPr bwMode="auto">
                <a:xfrm>
                  <a:off x="5140" y="3765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8" h="1">
                      <a:moveTo>
                        <a:pt x="17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20" name="Freeform 252"/>
                <p:cNvSpPr>
                  <a:spLocks noChangeAspect="1"/>
                </p:cNvSpPr>
                <p:nvPr/>
              </p:nvSpPr>
              <p:spPr bwMode="auto">
                <a:xfrm>
                  <a:off x="5131" y="3765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7" y="16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8" h="17">
                      <a:moveTo>
                        <a:pt x="0" y="16"/>
                      </a:moveTo>
                      <a:lnTo>
                        <a:pt x="9" y="16"/>
                      </a:lnTo>
                      <a:lnTo>
                        <a:pt x="17" y="16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21" name="Freeform 253"/>
                <p:cNvSpPr>
                  <a:spLocks noChangeAspect="1"/>
                </p:cNvSpPr>
                <p:nvPr/>
              </p:nvSpPr>
              <p:spPr bwMode="auto">
                <a:xfrm>
                  <a:off x="5131" y="3765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22" name="Line 254"/>
                <p:cNvSpPr>
                  <a:spLocks noChangeAspect="1" noChangeShapeType="1"/>
                </p:cNvSpPr>
                <p:nvPr/>
              </p:nvSpPr>
              <p:spPr bwMode="auto">
                <a:xfrm>
                  <a:off x="5148" y="378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23" name="Line 255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8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24" name="Line 256"/>
                <p:cNvSpPr>
                  <a:spLocks noChangeAspect="1" noChangeShapeType="1"/>
                </p:cNvSpPr>
                <p:nvPr/>
              </p:nvSpPr>
              <p:spPr bwMode="auto">
                <a:xfrm>
                  <a:off x="5165" y="378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25" name="Freeform 257"/>
                <p:cNvSpPr>
                  <a:spLocks noChangeAspect="1"/>
                </p:cNvSpPr>
                <p:nvPr/>
              </p:nvSpPr>
              <p:spPr bwMode="auto">
                <a:xfrm>
                  <a:off x="5148" y="37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26" name="Line 258"/>
                <p:cNvSpPr>
                  <a:spLocks noChangeAspect="1" noChangeShapeType="1"/>
                </p:cNvSpPr>
                <p:nvPr/>
              </p:nvSpPr>
              <p:spPr bwMode="auto">
                <a:xfrm>
                  <a:off x="5135" y="3778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27" name="Freeform 259"/>
                <p:cNvSpPr>
                  <a:spLocks noChangeAspect="1"/>
                </p:cNvSpPr>
                <p:nvPr/>
              </p:nvSpPr>
              <p:spPr bwMode="auto">
                <a:xfrm>
                  <a:off x="5122" y="37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64568" name="Group 260"/>
                <p:cNvGrpSpPr>
                  <a:grpSpLocks noChangeAspect="1"/>
                </p:cNvGrpSpPr>
                <p:nvPr/>
              </p:nvGrpSpPr>
              <p:grpSpPr bwMode="auto">
                <a:xfrm>
                  <a:off x="5122" y="3747"/>
                  <a:ext cx="26" cy="19"/>
                  <a:chOff x="5122" y="3747"/>
                  <a:chExt cx="26" cy="19"/>
                </a:xfrm>
              </p:grpSpPr>
              <p:grpSp>
                <p:nvGrpSpPr>
                  <p:cNvPr id="1364569" name="Group 2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22" y="3747"/>
                    <a:ext cx="17" cy="19"/>
                    <a:chOff x="5122" y="3747"/>
                    <a:chExt cx="17" cy="19"/>
                  </a:xfrm>
                </p:grpSpPr>
                <p:sp>
                  <p:nvSpPr>
                    <p:cNvPr id="1364230" name="Freeform 2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2" y="3747"/>
                      <a:ext cx="17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9"/>
                        </a:cxn>
                        <a:cxn ang="0">
                          <a:pos x="16" y="9"/>
                        </a:cxn>
                        <a:cxn ang="0">
                          <a:pos x="16" y="18"/>
                        </a:cxn>
                      </a:cxnLst>
                      <a:rect l="0" t="0" r="r" b="b"/>
                      <a:pathLst>
                        <a:path w="17" h="19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6" y="9"/>
                          </a:lnTo>
                          <a:lnTo>
                            <a:pt x="16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231" name="Freeform 2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2" y="3747"/>
                      <a:ext cx="17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9"/>
                        </a:cxn>
                        <a:cxn ang="0">
                          <a:pos x="16" y="9"/>
                        </a:cxn>
                        <a:cxn ang="0">
                          <a:pos x="16" y="18"/>
                        </a:cxn>
                      </a:cxnLst>
                      <a:rect l="0" t="0" r="r" b="b"/>
                      <a:pathLst>
                        <a:path w="17" h="19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6" y="9"/>
                          </a:lnTo>
                          <a:lnTo>
                            <a:pt x="16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64570" name="Group 2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31" y="3747"/>
                    <a:ext cx="17" cy="19"/>
                    <a:chOff x="5131" y="3747"/>
                    <a:chExt cx="17" cy="19"/>
                  </a:xfrm>
                </p:grpSpPr>
                <p:sp>
                  <p:nvSpPr>
                    <p:cNvPr id="1364233" name="Freeform 2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31" y="3747"/>
                      <a:ext cx="17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9"/>
                        </a:cxn>
                        <a:cxn ang="0">
                          <a:pos x="16" y="18"/>
                        </a:cxn>
                      </a:cxnLst>
                      <a:rect l="0" t="0" r="r" b="b"/>
                      <a:pathLst>
                        <a:path w="17" h="19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6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234" name="Freeform 2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31" y="3747"/>
                      <a:ext cx="17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9"/>
                        </a:cxn>
                        <a:cxn ang="0">
                          <a:pos x="16" y="18"/>
                        </a:cxn>
                      </a:cxnLst>
                      <a:rect l="0" t="0" r="r" b="b"/>
                      <a:pathLst>
                        <a:path w="17" h="19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6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64235" name="Freeform 267"/>
                <p:cNvSpPr>
                  <a:spLocks noChangeAspect="1"/>
                </p:cNvSpPr>
                <p:nvPr/>
              </p:nvSpPr>
              <p:spPr bwMode="auto">
                <a:xfrm>
                  <a:off x="5131" y="375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36" name="Freeform 268"/>
                <p:cNvSpPr>
                  <a:spLocks noChangeAspect="1"/>
                </p:cNvSpPr>
                <p:nvPr/>
              </p:nvSpPr>
              <p:spPr bwMode="auto">
                <a:xfrm>
                  <a:off x="5131" y="3747"/>
                  <a:ext cx="1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6" y="9"/>
                    </a:cxn>
                    <a:cxn ang="0">
                      <a:pos x="16" y="18"/>
                    </a:cxn>
                  </a:cxnLst>
                  <a:rect l="0" t="0" r="r" b="b"/>
                  <a:pathLst>
                    <a:path w="17" h="1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6" y="9"/>
                      </a:lnTo>
                      <a:lnTo>
                        <a:pt x="16" y="1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37" name="Freeform 269"/>
                <p:cNvSpPr>
                  <a:spLocks noChangeAspect="1"/>
                </p:cNvSpPr>
                <p:nvPr/>
              </p:nvSpPr>
              <p:spPr bwMode="auto">
                <a:xfrm>
                  <a:off x="5131" y="3756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38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5135" y="3778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39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571" name="Group 272"/>
                <p:cNvGrpSpPr>
                  <a:grpSpLocks noChangeAspect="1"/>
                </p:cNvGrpSpPr>
                <p:nvPr/>
              </p:nvGrpSpPr>
              <p:grpSpPr bwMode="auto">
                <a:xfrm>
                  <a:off x="5131" y="3765"/>
                  <a:ext cx="17" cy="17"/>
                  <a:chOff x="5131" y="3765"/>
                  <a:chExt cx="17" cy="17"/>
                </a:xfrm>
              </p:grpSpPr>
              <p:sp>
                <p:nvSpPr>
                  <p:cNvPr id="1364241" name="Freeform 273"/>
                  <p:cNvSpPr>
                    <a:spLocks noChangeAspect="1"/>
                  </p:cNvSpPr>
                  <p:nvPr/>
                </p:nvSpPr>
                <p:spPr bwMode="auto">
                  <a:xfrm>
                    <a:off x="5131" y="3765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242" name="Freeform 274"/>
                  <p:cNvSpPr>
                    <a:spLocks noChangeAspect="1"/>
                  </p:cNvSpPr>
                  <p:nvPr/>
                </p:nvSpPr>
                <p:spPr bwMode="auto">
                  <a:xfrm>
                    <a:off x="5131" y="3765"/>
                    <a:ext cx="1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43" name="Freeform 275"/>
                <p:cNvSpPr>
                  <a:spLocks noChangeAspect="1"/>
                </p:cNvSpPr>
                <p:nvPr/>
              </p:nvSpPr>
              <p:spPr bwMode="auto">
                <a:xfrm>
                  <a:off x="5131" y="376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44" name="Line 276"/>
                <p:cNvSpPr>
                  <a:spLocks noChangeAspect="1" noChangeShapeType="1"/>
                </p:cNvSpPr>
                <p:nvPr/>
              </p:nvSpPr>
              <p:spPr bwMode="auto">
                <a:xfrm>
                  <a:off x="5148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45" name="Line 277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46" name="Freeform 278"/>
                <p:cNvSpPr>
                  <a:spLocks noChangeAspect="1"/>
                </p:cNvSpPr>
                <p:nvPr/>
              </p:nvSpPr>
              <p:spPr bwMode="auto">
                <a:xfrm>
                  <a:off x="5140" y="3765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47" name="Line 279"/>
                <p:cNvSpPr>
                  <a:spLocks noChangeAspect="1" noChangeShapeType="1"/>
                </p:cNvSpPr>
                <p:nvPr/>
              </p:nvSpPr>
              <p:spPr bwMode="auto">
                <a:xfrm>
                  <a:off x="5157" y="3773"/>
                  <a:ext cx="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48" name="Line 280"/>
                <p:cNvSpPr>
                  <a:spLocks noChangeAspect="1" noChangeShapeType="1"/>
                </p:cNvSpPr>
                <p:nvPr/>
              </p:nvSpPr>
              <p:spPr bwMode="auto">
                <a:xfrm>
                  <a:off x="5157" y="3773"/>
                  <a:ext cx="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49" name="Freeform 281"/>
                <p:cNvSpPr>
                  <a:spLocks noChangeAspect="1"/>
                </p:cNvSpPr>
                <p:nvPr/>
              </p:nvSpPr>
              <p:spPr bwMode="auto">
                <a:xfrm>
                  <a:off x="5140" y="376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50" name="Line 282"/>
                <p:cNvSpPr>
                  <a:spLocks noChangeAspect="1" noChangeShapeType="1"/>
                </p:cNvSpPr>
                <p:nvPr/>
              </p:nvSpPr>
              <p:spPr bwMode="auto">
                <a:xfrm>
                  <a:off x="5153" y="3769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51" name="Line 283"/>
                <p:cNvSpPr>
                  <a:spLocks noChangeAspect="1" noChangeShapeType="1"/>
                </p:cNvSpPr>
                <p:nvPr/>
              </p:nvSpPr>
              <p:spPr bwMode="auto">
                <a:xfrm>
                  <a:off x="5165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52" name="Freeform 284"/>
                <p:cNvSpPr>
                  <a:spLocks noChangeAspect="1"/>
                </p:cNvSpPr>
                <p:nvPr/>
              </p:nvSpPr>
              <p:spPr bwMode="auto">
                <a:xfrm>
                  <a:off x="5140" y="376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53" name="Line 2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140" y="3773"/>
                  <a:ext cx="0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54" name="Line 286"/>
                <p:cNvSpPr>
                  <a:spLocks noChangeAspect="1" noChangeShapeType="1"/>
                </p:cNvSpPr>
                <p:nvPr/>
              </p:nvSpPr>
              <p:spPr bwMode="auto">
                <a:xfrm>
                  <a:off x="5135" y="3778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55" name="Line 287"/>
                <p:cNvSpPr>
                  <a:spLocks noChangeAspect="1" noChangeShapeType="1"/>
                </p:cNvSpPr>
                <p:nvPr/>
              </p:nvSpPr>
              <p:spPr bwMode="auto">
                <a:xfrm>
                  <a:off x="5148" y="377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56" name="Line 288"/>
                <p:cNvSpPr>
                  <a:spLocks noChangeAspect="1" noChangeShapeType="1"/>
                </p:cNvSpPr>
                <p:nvPr/>
              </p:nvSpPr>
              <p:spPr bwMode="auto">
                <a:xfrm>
                  <a:off x="5144" y="3778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57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5148" y="377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58" name="Line 290"/>
                <p:cNvSpPr>
                  <a:spLocks noChangeAspect="1" noChangeShapeType="1"/>
                </p:cNvSpPr>
                <p:nvPr/>
              </p:nvSpPr>
              <p:spPr bwMode="auto">
                <a:xfrm>
                  <a:off x="5148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59" name="Line 291"/>
                <p:cNvSpPr>
                  <a:spLocks noChangeAspect="1" noChangeShapeType="1"/>
                </p:cNvSpPr>
                <p:nvPr/>
              </p:nvSpPr>
              <p:spPr bwMode="auto">
                <a:xfrm>
                  <a:off x="5144" y="3769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0" name="Line 292"/>
                <p:cNvSpPr>
                  <a:spLocks noChangeAspect="1" noChangeShapeType="1"/>
                </p:cNvSpPr>
                <p:nvPr/>
              </p:nvSpPr>
              <p:spPr bwMode="auto">
                <a:xfrm>
                  <a:off x="5148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1" name="Freeform 293"/>
                <p:cNvSpPr>
                  <a:spLocks noChangeAspect="1"/>
                </p:cNvSpPr>
                <p:nvPr/>
              </p:nvSpPr>
              <p:spPr bwMode="auto">
                <a:xfrm>
                  <a:off x="5131" y="37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62" name="Line 294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7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3" name="Line 295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4" name="Line 296"/>
                <p:cNvSpPr>
                  <a:spLocks noChangeAspect="1" noChangeShapeType="1"/>
                </p:cNvSpPr>
                <p:nvPr/>
              </p:nvSpPr>
              <p:spPr bwMode="auto">
                <a:xfrm>
                  <a:off x="5152" y="3769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5" name="Line 297"/>
                <p:cNvSpPr>
                  <a:spLocks noChangeAspect="1" noChangeShapeType="1"/>
                </p:cNvSpPr>
                <p:nvPr/>
              </p:nvSpPr>
              <p:spPr bwMode="auto">
                <a:xfrm>
                  <a:off x="5144" y="3769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6" name="Line 298"/>
                <p:cNvSpPr>
                  <a:spLocks noChangeAspect="1" noChangeShapeType="1"/>
                </p:cNvSpPr>
                <p:nvPr/>
              </p:nvSpPr>
              <p:spPr bwMode="auto">
                <a:xfrm>
                  <a:off x="5144" y="3769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7" name="Line 299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8" name="Line 300"/>
                <p:cNvSpPr>
                  <a:spLocks noChangeAspect="1" noChangeShapeType="1"/>
                </p:cNvSpPr>
                <p:nvPr/>
              </p:nvSpPr>
              <p:spPr bwMode="auto">
                <a:xfrm>
                  <a:off x="5152" y="3769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69" name="Line 301"/>
                <p:cNvSpPr>
                  <a:spLocks noChangeAspect="1" noChangeShapeType="1"/>
                </p:cNvSpPr>
                <p:nvPr/>
              </p:nvSpPr>
              <p:spPr bwMode="auto">
                <a:xfrm>
                  <a:off x="5148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70" name="Line 302"/>
                <p:cNvSpPr>
                  <a:spLocks noChangeAspect="1" noChangeShapeType="1"/>
                </p:cNvSpPr>
                <p:nvPr/>
              </p:nvSpPr>
              <p:spPr bwMode="auto">
                <a:xfrm>
                  <a:off x="5161" y="3769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71" name="Line 303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72" name="Line 304"/>
                <p:cNvSpPr>
                  <a:spLocks noChangeAspect="1" noChangeShapeType="1"/>
                </p:cNvSpPr>
                <p:nvPr/>
              </p:nvSpPr>
              <p:spPr bwMode="auto">
                <a:xfrm>
                  <a:off x="5174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572" name="Group 305"/>
                <p:cNvGrpSpPr>
                  <a:grpSpLocks noChangeAspect="1"/>
                </p:cNvGrpSpPr>
                <p:nvPr/>
              </p:nvGrpSpPr>
              <p:grpSpPr bwMode="auto">
                <a:xfrm>
                  <a:off x="5140" y="3774"/>
                  <a:ext cx="25" cy="17"/>
                  <a:chOff x="5140" y="3774"/>
                  <a:chExt cx="25" cy="17"/>
                </a:xfrm>
              </p:grpSpPr>
              <p:grpSp>
                <p:nvGrpSpPr>
                  <p:cNvPr id="1364573" name="Group 30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40" y="3774"/>
                    <a:ext cx="25" cy="17"/>
                    <a:chOff x="5140" y="3774"/>
                    <a:chExt cx="25" cy="17"/>
                  </a:xfrm>
                </p:grpSpPr>
                <p:sp>
                  <p:nvSpPr>
                    <p:cNvPr id="1364275" name="Oval 3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57" y="3782"/>
                      <a:ext cx="8" cy="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276" name="Freeform 3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40" y="3774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16"/>
                        </a:cxn>
                        <a:cxn ang="0">
                          <a:pos x="16" y="0"/>
                        </a:cxn>
                        <a:cxn ang="0">
                          <a:pos x="16" y="16"/>
                        </a:cxn>
                        <a:cxn ang="0">
                          <a:pos x="0" y="16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64277" name="Freeform 309"/>
                  <p:cNvSpPr>
                    <a:spLocks noChangeAspect="1"/>
                  </p:cNvSpPr>
                  <p:nvPr/>
                </p:nvSpPr>
                <p:spPr bwMode="auto">
                  <a:xfrm>
                    <a:off x="5140" y="3774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74" name="Group 310"/>
                <p:cNvGrpSpPr>
                  <a:grpSpLocks noChangeAspect="1"/>
                </p:cNvGrpSpPr>
                <p:nvPr/>
              </p:nvGrpSpPr>
              <p:grpSpPr bwMode="auto">
                <a:xfrm>
                  <a:off x="5131" y="3774"/>
                  <a:ext cx="26" cy="17"/>
                  <a:chOff x="5131" y="3774"/>
                  <a:chExt cx="26" cy="17"/>
                </a:xfrm>
              </p:grpSpPr>
              <p:grpSp>
                <p:nvGrpSpPr>
                  <p:cNvPr id="1364575" name="Group 3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40" y="3782"/>
                    <a:ext cx="17" cy="8"/>
                    <a:chOff x="5140" y="3782"/>
                    <a:chExt cx="17" cy="8"/>
                  </a:xfrm>
                </p:grpSpPr>
                <p:sp>
                  <p:nvSpPr>
                    <p:cNvPr id="1364280" name="Oval 3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48" y="3782"/>
                      <a:ext cx="8" cy="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281" name="Freeform 3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40" y="3783"/>
                      <a:ext cx="17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7" h="1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64282" name="Freeform 314"/>
                  <p:cNvSpPr>
                    <a:spLocks noChangeAspect="1"/>
                  </p:cNvSpPr>
                  <p:nvPr/>
                </p:nvSpPr>
                <p:spPr bwMode="auto">
                  <a:xfrm>
                    <a:off x="5131" y="3774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68" name="Group 315"/>
                <p:cNvGrpSpPr>
                  <a:grpSpLocks noChangeAspect="1"/>
                </p:cNvGrpSpPr>
                <p:nvPr/>
              </p:nvGrpSpPr>
              <p:grpSpPr bwMode="auto">
                <a:xfrm>
                  <a:off x="5148" y="3774"/>
                  <a:ext cx="17" cy="17"/>
                  <a:chOff x="5148" y="3774"/>
                  <a:chExt cx="17" cy="17"/>
                </a:xfrm>
              </p:grpSpPr>
              <p:sp>
                <p:nvSpPr>
                  <p:cNvPr id="1364284" name="Freeform 316"/>
                  <p:cNvSpPr>
                    <a:spLocks noChangeAspect="1"/>
                  </p:cNvSpPr>
                  <p:nvPr/>
                </p:nvSpPr>
                <p:spPr bwMode="auto">
                  <a:xfrm>
                    <a:off x="5148" y="3774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16" y="16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  <a:cxn ang="0">
                        <a:pos x="16" y="16"/>
                      </a:cxn>
                    </a:cxnLst>
                    <a:rect l="0" t="0" r="r" b="b"/>
                    <a:pathLst>
                      <a:path w="17" h="17">
                        <a:moveTo>
                          <a:pt x="16" y="16"/>
                        </a:move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285" name="Freeform 317"/>
                  <p:cNvSpPr>
                    <a:spLocks noChangeAspect="1"/>
                  </p:cNvSpPr>
                  <p:nvPr/>
                </p:nvSpPr>
                <p:spPr bwMode="auto">
                  <a:xfrm>
                    <a:off x="5148" y="3774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86" name="Oval 318"/>
                <p:cNvSpPr>
                  <a:spLocks noChangeAspect="1" noChangeArrowheads="1"/>
                </p:cNvSpPr>
                <p:nvPr/>
              </p:nvSpPr>
              <p:spPr bwMode="auto">
                <a:xfrm>
                  <a:off x="5148" y="3791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87" name="Oval 319"/>
                <p:cNvSpPr>
                  <a:spLocks noChangeAspect="1" noChangeArrowheads="1"/>
                </p:cNvSpPr>
                <p:nvPr/>
              </p:nvSpPr>
              <p:spPr bwMode="auto">
                <a:xfrm>
                  <a:off x="5175" y="3782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88" name="Freeform 320"/>
                <p:cNvSpPr>
                  <a:spLocks noChangeAspect="1"/>
                </p:cNvSpPr>
                <p:nvPr/>
              </p:nvSpPr>
              <p:spPr bwMode="auto">
                <a:xfrm>
                  <a:off x="5122" y="3765"/>
                  <a:ext cx="36" cy="19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18"/>
                    </a:cxn>
                    <a:cxn ang="0">
                      <a:pos x="35" y="0"/>
                    </a:cxn>
                    <a:cxn ang="0">
                      <a:pos x="35" y="9"/>
                    </a:cxn>
                  </a:cxnLst>
                  <a:rect l="0" t="0" r="r" b="b"/>
                  <a:pathLst>
                    <a:path w="36" h="19">
                      <a:moveTo>
                        <a:pt x="0" y="18"/>
                      </a:moveTo>
                      <a:lnTo>
                        <a:pt x="9" y="18"/>
                      </a:lnTo>
                      <a:lnTo>
                        <a:pt x="35" y="0"/>
                      </a:lnTo>
                      <a:lnTo>
                        <a:pt x="35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89" name="Line 321"/>
                <p:cNvSpPr>
                  <a:spLocks noChangeAspect="1" noChangeShapeType="1"/>
                </p:cNvSpPr>
                <p:nvPr/>
              </p:nvSpPr>
              <p:spPr bwMode="auto">
                <a:xfrm>
                  <a:off x="5139" y="3783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90" name="Freeform 322" descr="50%"/>
                <p:cNvSpPr>
                  <a:spLocks noChangeAspect="1"/>
                </p:cNvSpPr>
                <p:nvPr/>
              </p:nvSpPr>
              <p:spPr bwMode="auto">
                <a:xfrm>
                  <a:off x="5126" y="3778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91" name="Freeform 323"/>
                <p:cNvSpPr>
                  <a:spLocks noChangeAspect="1"/>
                </p:cNvSpPr>
                <p:nvPr/>
              </p:nvSpPr>
              <p:spPr bwMode="auto">
                <a:xfrm>
                  <a:off x="5122" y="377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92" name="Freeform 324" descr="50%"/>
                <p:cNvSpPr>
                  <a:spLocks noChangeAspect="1"/>
                </p:cNvSpPr>
                <p:nvPr/>
              </p:nvSpPr>
              <p:spPr bwMode="auto">
                <a:xfrm>
                  <a:off x="5131" y="377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93" name="Freeform 325" descr="50%"/>
                <p:cNvSpPr>
                  <a:spLocks noChangeAspect="1"/>
                </p:cNvSpPr>
                <p:nvPr/>
              </p:nvSpPr>
              <p:spPr bwMode="auto">
                <a:xfrm>
                  <a:off x="5122" y="37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94" name="Freeform 326" descr="50%"/>
                <p:cNvSpPr>
                  <a:spLocks noChangeAspect="1"/>
                </p:cNvSpPr>
                <p:nvPr/>
              </p:nvSpPr>
              <p:spPr bwMode="auto">
                <a:xfrm>
                  <a:off x="5131" y="37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95" name="Freeform 327" descr="50%"/>
                <p:cNvSpPr>
                  <a:spLocks noChangeAspect="1"/>
                </p:cNvSpPr>
                <p:nvPr/>
              </p:nvSpPr>
              <p:spPr bwMode="auto">
                <a:xfrm>
                  <a:off x="5131" y="37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296" name="Line 328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7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97" name="Line 329"/>
                <p:cNvSpPr>
                  <a:spLocks noChangeAspect="1" noChangeShapeType="1"/>
                </p:cNvSpPr>
                <p:nvPr/>
              </p:nvSpPr>
              <p:spPr bwMode="auto">
                <a:xfrm>
                  <a:off x="5156" y="376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98" name="Line 330"/>
                <p:cNvSpPr>
                  <a:spLocks noChangeAspect="1" noChangeShapeType="1"/>
                </p:cNvSpPr>
                <p:nvPr/>
              </p:nvSpPr>
              <p:spPr bwMode="auto">
                <a:xfrm>
                  <a:off x="5152" y="3769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299" name="Line 331"/>
                <p:cNvSpPr>
                  <a:spLocks noChangeAspect="1" noChangeShapeType="1"/>
                </p:cNvSpPr>
                <p:nvPr/>
              </p:nvSpPr>
              <p:spPr bwMode="auto">
                <a:xfrm>
                  <a:off x="5152" y="3769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00" name="Line 332"/>
                <p:cNvSpPr>
                  <a:spLocks noChangeAspect="1" noChangeShapeType="1"/>
                </p:cNvSpPr>
                <p:nvPr/>
              </p:nvSpPr>
              <p:spPr bwMode="auto">
                <a:xfrm>
                  <a:off x="5152" y="3769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01" name="Freeform 333"/>
                <p:cNvSpPr>
                  <a:spLocks noChangeAspect="1"/>
                </p:cNvSpPr>
                <p:nvPr/>
              </p:nvSpPr>
              <p:spPr bwMode="auto">
                <a:xfrm>
                  <a:off x="5148" y="3765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02" name="Freeform 334"/>
                <p:cNvSpPr>
                  <a:spLocks noChangeAspect="1"/>
                </p:cNvSpPr>
                <p:nvPr/>
              </p:nvSpPr>
              <p:spPr bwMode="auto">
                <a:xfrm>
                  <a:off x="5131" y="376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03" name="Freeform 335" descr="50%"/>
                <p:cNvSpPr>
                  <a:spLocks noChangeAspect="1"/>
                </p:cNvSpPr>
                <p:nvPr/>
              </p:nvSpPr>
              <p:spPr bwMode="auto">
                <a:xfrm>
                  <a:off x="5144" y="3778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04" name="Freeform 336"/>
                <p:cNvSpPr>
                  <a:spLocks noChangeAspect="1"/>
                </p:cNvSpPr>
                <p:nvPr/>
              </p:nvSpPr>
              <p:spPr bwMode="auto">
                <a:xfrm>
                  <a:off x="5140" y="377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05" name="Freeform 337" descr="50%"/>
                <p:cNvSpPr>
                  <a:spLocks noChangeAspect="1"/>
                </p:cNvSpPr>
                <p:nvPr/>
              </p:nvSpPr>
              <p:spPr bwMode="auto">
                <a:xfrm>
                  <a:off x="5153" y="377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06" name="Freeform 338"/>
                <p:cNvSpPr>
                  <a:spLocks noChangeAspect="1"/>
                </p:cNvSpPr>
                <p:nvPr/>
              </p:nvSpPr>
              <p:spPr bwMode="auto">
                <a:xfrm>
                  <a:off x="5148" y="37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07" name="Freeform 339"/>
                <p:cNvSpPr>
                  <a:spLocks noChangeAspect="1"/>
                </p:cNvSpPr>
                <p:nvPr/>
              </p:nvSpPr>
              <p:spPr bwMode="auto">
                <a:xfrm>
                  <a:off x="5131" y="378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08" name="Freeform 340"/>
                <p:cNvSpPr>
                  <a:spLocks noChangeAspect="1"/>
                </p:cNvSpPr>
                <p:nvPr/>
              </p:nvSpPr>
              <p:spPr bwMode="auto">
                <a:xfrm>
                  <a:off x="5140" y="3774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3969" name="Group 341"/>
              <p:cNvGrpSpPr>
                <a:grpSpLocks noChangeAspect="1"/>
              </p:cNvGrpSpPr>
              <p:nvPr/>
            </p:nvGrpSpPr>
            <p:grpSpPr bwMode="auto">
              <a:xfrm>
                <a:off x="5379" y="3722"/>
                <a:ext cx="70" cy="51"/>
                <a:chOff x="5379" y="3722"/>
                <a:chExt cx="70" cy="51"/>
              </a:xfrm>
            </p:grpSpPr>
            <p:sp>
              <p:nvSpPr>
                <p:cNvPr id="1364310" name="Oval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5405" y="3756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11" name="Oval 343"/>
                <p:cNvSpPr>
                  <a:spLocks noChangeAspect="1" noChangeArrowheads="1"/>
                </p:cNvSpPr>
                <p:nvPr/>
              </p:nvSpPr>
              <p:spPr bwMode="auto">
                <a:xfrm>
                  <a:off x="5441" y="3748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12" name="Freeform 344"/>
                <p:cNvSpPr>
                  <a:spLocks noChangeAspect="1"/>
                </p:cNvSpPr>
                <p:nvPr/>
              </p:nvSpPr>
              <p:spPr bwMode="auto">
                <a:xfrm>
                  <a:off x="5388" y="3739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8"/>
                    </a:cxn>
                    <a:cxn ang="0">
                      <a:pos x="35" y="0"/>
                    </a:cxn>
                    <a:cxn ang="0">
                      <a:pos x="35" y="8"/>
                    </a:cxn>
                    <a:cxn ang="0">
                      <a:pos x="26" y="8"/>
                    </a:cxn>
                    <a:cxn ang="0">
                      <a:pos x="18" y="17"/>
                    </a:cxn>
                    <a:cxn ang="0">
                      <a:pos x="9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6" h="18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35" y="0"/>
                      </a:lnTo>
                      <a:lnTo>
                        <a:pt x="35" y="8"/>
                      </a:lnTo>
                      <a:lnTo>
                        <a:pt x="26" y="8"/>
                      </a:lnTo>
                      <a:lnTo>
                        <a:pt x="18" y="17"/>
                      </a:lnTo>
                      <a:lnTo>
                        <a:pt x="9" y="17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13" name="Line 345"/>
                <p:cNvSpPr>
                  <a:spLocks noChangeAspect="1" noChangeShapeType="1"/>
                </p:cNvSpPr>
                <p:nvPr/>
              </p:nvSpPr>
              <p:spPr bwMode="auto">
                <a:xfrm>
                  <a:off x="5414" y="375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14" name="Line 346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5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15" name="Line 347"/>
                <p:cNvSpPr>
                  <a:spLocks noChangeAspect="1" noChangeShapeType="1"/>
                </p:cNvSpPr>
                <p:nvPr/>
              </p:nvSpPr>
              <p:spPr bwMode="auto">
                <a:xfrm>
                  <a:off x="5419" y="3751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16" name="Line 348"/>
                <p:cNvSpPr>
                  <a:spLocks noChangeAspect="1" noChangeShapeType="1"/>
                </p:cNvSpPr>
                <p:nvPr/>
              </p:nvSpPr>
              <p:spPr bwMode="auto">
                <a:xfrm>
                  <a:off x="5428" y="3751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17" name="Freeform 349"/>
                <p:cNvSpPr>
                  <a:spLocks noChangeAspect="1"/>
                </p:cNvSpPr>
                <p:nvPr/>
              </p:nvSpPr>
              <p:spPr bwMode="auto">
                <a:xfrm>
                  <a:off x="5379" y="3739"/>
                  <a:ext cx="19" cy="18"/>
                </a:xfrm>
                <a:custGeom>
                  <a:avLst/>
                  <a:gdLst/>
                  <a:ahLst/>
                  <a:cxnLst>
                    <a:cxn ang="0">
                      <a:pos x="9" y="17"/>
                    </a:cxn>
                    <a:cxn ang="0">
                      <a:pos x="0" y="8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9" h="18">
                      <a:moveTo>
                        <a:pt x="9" y="17"/>
                      </a:moveTo>
                      <a:lnTo>
                        <a:pt x="0" y="8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18" name="Line 3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92" y="3751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19" name="Freeform 351"/>
                <p:cNvSpPr>
                  <a:spLocks noChangeAspect="1"/>
                </p:cNvSpPr>
                <p:nvPr/>
              </p:nvSpPr>
              <p:spPr bwMode="auto">
                <a:xfrm>
                  <a:off x="5406" y="3739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1">
                      <a:moveTo>
                        <a:pt x="17" y="0"/>
                      </a:move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20" name="Freeform 352"/>
                <p:cNvSpPr>
                  <a:spLocks noChangeAspect="1"/>
                </p:cNvSpPr>
                <p:nvPr/>
              </p:nvSpPr>
              <p:spPr bwMode="auto">
                <a:xfrm>
                  <a:off x="5397" y="3739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8" h="17">
                      <a:moveTo>
                        <a:pt x="0" y="16"/>
                      </a:moveTo>
                      <a:lnTo>
                        <a:pt x="9" y="16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21" name="Freeform 353"/>
                <p:cNvSpPr>
                  <a:spLocks noChangeAspect="1"/>
                </p:cNvSpPr>
                <p:nvPr/>
              </p:nvSpPr>
              <p:spPr bwMode="auto">
                <a:xfrm>
                  <a:off x="5388" y="3731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22" name="Line 354"/>
                <p:cNvSpPr>
                  <a:spLocks noChangeAspect="1" noChangeShapeType="1"/>
                </p:cNvSpPr>
                <p:nvPr/>
              </p:nvSpPr>
              <p:spPr bwMode="auto">
                <a:xfrm>
                  <a:off x="5414" y="375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23" name="Line 355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5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24" name="Line 356"/>
                <p:cNvSpPr>
                  <a:spLocks noChangeAspect="1" noChangeShapeType="1"/>
                </p:cNvSpPr>
                <p:nvPr/>
              </p:nvSpPr>
              <p:spPr bwMode="auto">
                <a:xfrm>
                  <a:off x="5431" y="3747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25" name="Freeform 357"/>
                <p:cNvSpPr>
                  <a:spLocks noChangeAspect="1"/>
                </p:cNvSpPr>
                <p:nvPr/>
              </p:nvSpPr>
              <p:spPr bwMode="auto">
                <a:xfrm>
                  <a:off x="5414" y="374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26" name="Line 358"/>
                <p:cNvSpPr>
                  <a:spLocks noChangeAspect="1" noChangeShapeType="1"/>
                </p:cNvSpPr>
                <p:nvPr/>
              </p:nvSpPr>
              <p:spPr bwMode="auto">
                <a:xfrm>
                  <a:off x="5405" y="3748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27" name="Freeform 359"/>
                <p:cNvSpPr>
                  <a:spLocks noChangeAspect="1"/>
                </p:cNvSpPr>
                <p:nvPr/>
              </p:nvSpPr>
              <p:spPr bwMode="auto">
                <a:xfrm>
                  <a:off x="5388" y="3739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63973" name="Group 360"/>
                <p:cNvGrpSpPr>
                  <a:grpSpLocks noChangeAspect="1"/>
                </p:cNvGrpSpPr>
                <p:nvPr/>
              </p:nvGrpSpPr>
              <p:grpSpPr bwMode="auto">
                <a:xfrm>
                  <a:off x="5388" y="3722"/>
                  <a:ext cx="26" cy="18"/>
                  <a:chOff x="5388" y="3722"/>
                  <a:chExt cx="26" cy="18"/>
                </a:xfrm>
              </p:grpSpPr>
              <p:grpSp>
                <p:nvGrpSpPr>
                  <p:cNvPr id="1363975" name="Group 3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388" y="3722"/>
                    <a:ext cx="17" cy="18"/>
                    <a:chOff x="5388" y="3722"/>
                    <a:chExt cx="17" cy="18"/>
                  </a:xfrm>
                </p:grpSpPr>
                <p:sp>
                  <p:nvSpPr>
                    <p:cNvPr id="1364330" name="Freeform 3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88" y="3722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6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331" name="Freeform 3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88" y="3722"/>
                      <a:ext cx="17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9"/>
                        </a:cxn>
                        <a:cxn ang="0">
                          <a:pos x="16" y="17"/>
                        </a:cxn>
                      </a:cxnLst>
                      <a:rect l="0" t="0" r="r" b="b"/>
                      <a:pathLst>
                        <a:path w="17" h="18">
                          <a:moveTo>
                            <a:pt x="0" y="0"/>
                          </a:moveTo>
                          <a:lnTo>
                            <a:pt x="16" y="9"/>
                          </a:lnTo>
                          <a:lnTo>
                            <a:pt x="16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63978" name="Group 3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397" y="3722"/>
                    <a:ext cx="17" cy="18"/>
                    <a:chOff x="5397" y="3722"/>
                    <a:chExt cx="17" cy="18"/>
                  </a:xfrm>
                </p:grpSpPr>
                <p:sp>
                  <p:nvSpPr>
                    <p:cNvPr id="1364333" name="Freeform 3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97" y="3722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6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334" name="Freeform 3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97" y="3722"/>
                      <a:ext cx="17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9"/>
                        </a:cxn>
                        <a:cxn ang="0">
                          <a:pos x="16" y="17"/>
                        </a:cxn>
                      </a:cxnLst>
                      <a:rect l="0" t="0" r="r" b="b"/>
                      <a:pathLst>
                        <a:path w="17" h="18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6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64335" name="Freeform 367"/>
                <p:cNvSpPr>
                  <a:spLocks noChangeAspect="1"/>
                </p:cNvSpPr>
                <p:nvPr/>
              </p:nvSpPr>
              <p:spPr bwMode="auto">
                <a:xfrm>
                  <a:off x="5397" y="3722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6" y="17"/>
                    </a:cxn>
                  </a:cxnLst>
                  <a:rect l="0" t="0" r="r" b="b"/>
                  <a:pathLst>
                    <a:path w="17" h="18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6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36" name="Freeform 368"/>
                <p:cNvSpPr>
                  <a:spLocks noChangeAspect="1"/>
                </p:cNvSpPr>
                <p:nvPr/>
              </p:nvSpPr>
              <p:spPr bwMode="auto">
                <a:xfrm>
                  <a:off x="5397" y="3722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9"/>
                    </a:cxn>
                    <a:cxn ang="0">
                      <a:pos x="16" y="17"/>
                    </a:cxn>
                  </a:cxnLst>
                  <a:rect l="0" t="0" r="r" b="b"/>
                  <a:pathLst>
                    <a:path w="17" h="18">
                      <a:moveTo>
                        <a:pt x="0" y="0"/>
                      </a:moveTo>
                      <a:lnTo>
                        <a:pt x="16" y="9"/>
                      </a:lnTo>
                      <a:lnTo>
                        <a:pt x="16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37" name="Freeform 369"/>
                <p:cNvSpPr>
                  <a:spLocks noChangeAspect="1"/>
                </p:cNvSpPr>
                <p:nvPr/>
              </p:nvSpPr>
              <p:spPr bwMode="auto">
                <a:xfrm>
                  <a:off x="5397" y="3731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38" name="Line 370"/>
                <p:cNvSpPr>
                  <a:spLocks noChangeAspect="1" noChangeShapeType="1"/>
                </p:cNvSpPr>
                <p:nvPr/>
              </p:nvSpPr>
              <p:spPr bwMode="auto">
                <a:xfrm>
                  <a:off x="5405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39" name="Line 371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3981" name="Group 372"/>
                <p:cNvGrpSpPr>
                  <a:grpSpLocks noChangeAspect="1"/>
                </p:cNvGrpSpPr>
                <p:nvPr/>
              </p:nvGrpSpPr>
              <p:grpSpPr bwMode="auto">
                <a:xfrm>
                  <a:off x="5397" y="3731"/>
                  <a:ext cx="17" cy="25"/>
                  <a:chOff x="5397" y="3731"/>
                  <a:chExt cx="17" cy="25"/>
                </a:xfrm>
              </p:grpSpPr>
              <p:sp>
                <p:nvSpPr>
                  <p:cNvPr id="1364341" name="Freeform 373"/>
                  <p:cNvSpPr>
                    <a:spLocks noChangeAspect="1"/>
                  </p:cNvSpPr>
                  <p:nvPr/>
                </p:nvSpPr>
                <p:spPr bwMode="auto">
                  <a:xfrm>
                    <a:off x="5397" y="3739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342" name="Freeform 374"/>
                  <p:cNvSpPr>
                    <a:spLocks noChangeAspect="1"/>
                  </p:cNvSpPr>
                  <p:nvPr/>
                </p:nvSpPr>
                <p:spPr bwMode="auto">
                  <a:xfrm>
                    <a:off x="5397" y="3731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6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16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343" name="Freeform 375"/>
                <p:cNvSpPr>
                  <a:spLocks noChangeAspect="1"/>
                </p:cNvSpPr>
                <p:nvPr/>
              </p:nvSpPr>
              <p:spPr bwMode="auto">
                <a:xfrm>
                  <a:off x="5397" y="3739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44" name="Freeform 376"/>
                <p:cNvSpPr>
                  <a:spLocks noChangeAspect="1"/>
                </p:cNvSpPr>
                <p:nvPr/>
              </p:nvSpPr>
              <p:spPr bwMode="auto">
                <a:xfrm>
                  <a:off x="5406" y="3731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45" name="Line 377"/>
                <p:cNvSpPr>
                  <a:spLocks noChangeAspect="1" noChangeShapeType="1"/>
                </p:cNvSpPr>
                <p:nvPr/>
              </p:nvSpPr>
              <p:spPr bwMode="auto">
                <a:xfrm>
                  <a:off x="5410" y="3735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46" name="Line 378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47" name="Line 379"/>
                <p:cNvSpPr>
                  <a:spLocks noChangeAspect="1" noChangeShapeType="1"/>
                </p:cNvSpPr>
                <p:nvPr/>
              </p:nvSpPr>
              <p:spPr bwMode="auto">
                <a:xfrm>
                  <a:off x="5419" y="3743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48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5419" y="3743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49" name="Freeform 381"/>
                <p:cNvSpPr>
                  <a:spLocks noChangeAspect="1"/>
                </p:cNvSpPr>
                <p:nvPr/>
              </p:nvSpPr>
              <p:spPr bwMode="auto">
                <a:xfrm>
                  <a:off x="5406" y="373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50" name="Freeform 382"/>
                <p:cNvSpPr>
                  <a:spLocks noChangeAspect="1"/>
                </p:cNvSpPr>
                <p:nvPr/>
              </p:nvSpPr>
              <p:spPr bwMode="auto">
                <a:xfrm>
                  <a:off x="5419" y="373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51" name="Freeform 383"/>
                <p:cNvSpPr>
                  <a:spLocks noChangeAspect="1"/>
                </p:cNvSpPr>
                <p:nvPr/>
              </p:nvSpPr>
              <p:spPr bwMode="auto">
                <a:xfrm>
                  <a:off x="5406" y="373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52" name="Line 384"/>
                <p:cNvSpPr>
                  <a:spLocks noChangeAspect="1" noChangeShapeType="1"/>
                </p:cNvSpPr>
                <p:nvPr/>
              </p:nvSpPr>
              <p:spPr bwMode="auto">
                <a:xfrm>
                  <a:off x="5414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53" name="Line 3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405" y="3744"/>
                  <a:ext cx="1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54" name="Line 386"/>
                <p:cNvSpPr>
                  <a:spLocks noChangeAspect="1" noChangeShapeType="1"/>
                </p:cNvSpPr>
                <p:nvPr/>
              </p:nvSpPr>
              <p:spPr bwMode="auto">
                <a:xfrm>
                  <a:off x="5414" y="3747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55" name="Line 3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414" y="3744"/>
                  <a:ext cx="1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56" name="Line 388"/>
                <p:cNvSpPr>
                  <a:spLocks noChangeAspect="1" noChangeShapeType="1"/>
                </p:cNvSpPr>
                <p:nvPr/>
              </p:nvSpPr>
              <p:spPr bwMode="auto">
                <a:xfrm>
                  <a:off x="5414" y="3747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57" name="Line 389"/>
                <p:cNvSpPr>
                  <a:spLocks noChangeAspect="1" noChangeShapeType="1"/>
                </p:cNvSpPr>
                <p:nvPr/>
              </p:nvSpPr>
              <p:spPr bwMode="auto">
                <a:xfrm>
                  <a:off x="5414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58" name="Line 390"/>
                <p:cNvSpPr>
                  <a:spLocks noChangeAspect="1" noChangeShapeType="1"/>
                </p:cNvSpPr>
                <p:nvPr/>
              </p:nvSpPr>
              <p:spPr bwMode="auto">
                <a:xfrm>
                  <a:off x="5410" y="3743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59" name="Freeform 391"/>
                <p:cNvSpPr>
                  <a:spLocks noChangeAspect="1"/>
                </p:cNvSpPr>
                <p:nvPr/>
              </p:nvSpPr>
              <p:spPr bwMode="auto">
                <a:xfrm>
                  <a:off x="5406" y="3739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60" name="Line 392"/>
                <p:cNvSpPr>
                  <a:spLocks noChangeAspect="1" noChangeShapeType="1"/>
                </p:cNvSpPr>
                <p:nvPr/>
              </p:nvSpPr>
              <p:spPr bwMode="auto">
                <a:xfrm>
                  <a:off x="5414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61" name="Freeform 393"/>
                <p:cNvSpPr>
                  <a:spLocks noChangeAspect="1"/>
                </p:cNvSpPr>
                <p:nvPr/>
              </p:nvSpPr>
              <p:spPr bwMode="auto">
                <a:xfrm>
                  <a:off x="5397" y="373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62" name="Line 394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63" name="Line 395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64" name="Line 396"/>
                <p:cNvSpPr>
                  <a:spLocks noChangeAspect="1" noChangeShapeType="1"/>
                </p:cNvSpPr>
                <p:nvPr/>
              </p:nvSpPr>
              <p:spPr bwMode="auto">
                <a:xfrm>
                  <a:off x="5410" y="3743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65" name="Line 397"/>
                <p:cNvSpPr>
                  <a:spLocks noChangeAspect="1" noChangeShapeType="1"/>
                </p:cNvSpPr>
                <p:nvPr/>
              </p:nvSpPr>
              <p:spPr bwMode="auto">
                <a:xfrm>
                  <a:off x="5410" y="3743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66" name="Line 398"/>
                <p:cNvSpPr>
                  <a:spLocks noChangeAspect="1" noChangeShapeType="1"/>
                </p:cNvSpPr>
                <p:nvPr/>
              </p:nvSpPr>
              <p:spPr bwMode="auto">
                <a:xfrm>
                  <a:off x="5410" y="3743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67" name="Line 399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4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68" name="Line 400"/>
                <p:cNvSpPr>
                  <a:spLocks noChangeAspect="1" noChangeShapeType="1"/>
                </p:cNvSpPr>
                <p:nvPr/>
              </p:nvSpPr>
              <p:spPr bwMode="auto">
                <a:xfrm>
                  <a:off x="5414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69" name="Line 401"/>
                <p:cNvSpPr>
                  <a:spLocks noChangeAspect="1" noChangeShapeType="1"/>
                </p:cNvSpPr>
                <p:nvPr/>
              </p:nvSpPr>
              <p:spPr bwMode="auto">
                <a:xfrm>
                  <a:off x="5431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70" name="Line 402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71" name="Line 403"/>
                <p:cNvSpPr>
                  <a:spLocks noChangeAspect="1" noChangeShapeType="1"/>
                </p:cNvSpPr>
                <p:nvPr/>
              </p:nvSpPr>
              <p:spPr bwMode="auto">
                <a:xfrm>
                  <a:off x="5440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3984" name="Group 404"/>
                <p:cNvGrpSpPr>
                  <a:grpSpLocks noChangeAspect="1"/>
                </p:cNvGrpSpPr>
                <p:nvPr/>
              </p:nvGrpSpPr>
              <p:grpSpPr bwMode="auto">
                <a:xfrm>
                  <a:off x="5406" y="3747"/>
                  <a:ext cx="25" cy="17"/>
                  <a:chOff x="5406" y="3747"/>
                  <a:chExt cx="25" cy="17"/>
                </a:xfrm>
              </p:grpSpPr>
              <p:sp>
                <p:nvSpPr>
                  <p:cNvPr id="1364373" name="Oval 4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23" y="3756"/>
                    <a:ext cx="8" cy="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4374" name="Freeform 406"/>
                  <p:cNvSpPr>
                    <a:spLocks noChangeAspect="1"/>
                  </p:cNvSpPr>
                  <p:nvPr/>
                </p:nvSpPr>
                <p:spPr bwMode="auto">
                  <a:xfrm>
                    <a:off x="5406" y="3747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87" name="Group 407"/>
                <p:cNvGrpSpPr>
                  <a:grpSpLocks noChangeAspect="1"/>
                </p:cNvGrpSpPr>
                <p:nvPr/>
              </p:nvGrpSpPr>
              <p:grpSpPr bwMode="auto">
                <a:xfrm>
                  <a:off x="5397" y="3747"/>
                  <a:ext cx="25" cy="17"/>
                  <a:chOff x="5397" y="3747"/>
                  <a:chExt cx="25" cy="17"/>
                </a:xfrm>
              </p:grpSpPr>
              <p:sp>
                <p:nvSpPr>
                  <p:cNvPr id="1364376" name="Oval 4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414" y="3756"/>
                    <a:ext cx="8" cy="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4377" name="Freeform 409"/>
                  <p:cNvSpPr>
                    <a:spLocks noChangeAspect="1"/>
                  </p:cNvSpPr>
                  <p:nvPr/>
                </p:nvSpPr>
                <p:spPr bwMode="auto">
                  <a:xfrm>
                    <a:off x="5397" y="3747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378" name="Oval 410"/>
                <p:cNvSpPr>
                  <a:spLocks noChangeAspect="1" noChangeArrowheads="1"/>
                </p:cNvSpPr>
                <p:nvPr/>
              </p:nvSpPr>
              <p:spPr bwMode="auto">
                <a:xfrm>
                  <a:off x="5432" y="3756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79" name="Oval 411"/>
                <p:cNvSpPr>
                  <a:spLocks noChangeAspect="1" noChangeArrowheads="1"/>
                </p:cNvSpPr>
                <p:nvPr/>
              </p:nvSpPr>
              <p:spPr bwMode="auto">
                <a:xfrm>
                  <a:off x="5405" y="3765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80" name="Oval 412"/>
                <p:cNvSpPr>
                  <a:spLocks noChangeAspect="1" noChangeArrowheads="1"/>
                </p:cNvSpPr>
                <p:nvPr/>
              </p:nvSpPr>
              <p:spPr bwMode="auto">
                <a:xfrm>
                  <a:off x="5441" y="3748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81" name="Freeform 413"/>
                <p:cNvSpPr>
                  <a:spLocks noChangeAspect="1"/>
                </p:cNvSpPr>
                <p:nvPr/>
              </p:nvSpPr>
              <p:spPr bwMode="auto">
                <a:xfrm>
                  <a:off x="5388" y="3739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9" y="8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36" h="18">
                      <a:moveTo>
                        <a:pt x="0" y="17"/>
                      </a:moveTo>
                      <a:lnTo>
                        <a:pt x="9" y="8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82" name="Line 414"/>
                <p:cNvSpPr>
                  <a:spLocks noChangeAspect="1" noChangeShapeType="1"/>
                </p:cNvSpPr>
                <p:nvPr/>
              </p:nvSpPr>
              <p:spPr bwMode="auto">
                <a:xfrm>
                  <a:off x="5405" y="375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83" name="Freeform 415" descr="50%"/>
                <p:cNvSpPr>
                  <a:spLocks noChangeAspect="1"/>
                </p:cNvSpPr>
                <p:nvPr/>
              </p:nvSpPr>
              <p:spPr bwMode="auto">
                <a:xfrm>
                  <a:off x="5392" y="375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84" name="Freeform 416"/>
                <p:cNvSpPr>
                  <a:spLocks noChangeAspect="1"/>
                </p:cNvSpPr>
                <p:nvPr/>
              </p:nvSpPr>
              <p:spPr bwMode="auto">
                <a:xfrm>
                  <a:off x="5388" y="3747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85" name="Freeform 417" descr="50%"/>
                <p:cNvSpPr>
                  <a:spLocks noChangeAspect="1"/>
                </p:cNvSpPr>
                <p:nvPr/>
              </p:nvSpPr>
              <p:spPr bwMode="auto">
                <a:xfrm>
                  <a:off x="5397" y="3747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86" name="Freeform 418" descr="50%"/>
                <p:cNvSpPr>
                  <a:spLocks noChangeAspect="1"/>
                </p:cNvSpPr>
                <p:nvPr/>
              </p:nvSpPr>
              <p:spPr bwMode="auto">
                <a:xfrm>
                  <a:off x="5388" y="3739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87" name="Freeform 419" descr="50%"/>
                <p:cNvSpPr>
                  <a:spLocks noChangeAspect="1"/>
                </p:cNvSpPr>
                <p:nvPr/>
              </p:nvSpPr>
              <p:spPr bwMode="auto">
                <a:xfrm>
                  <a:off x="5397" y="3739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88" name="Freeform 420" descr="50%"/>
                <p:cNvSpPr>
                  <a:spLocks noChangeAspect="1"/>
                </p:cNvSpPr>
                <p:nvPr/>
              </p:nvSpPr>
              <p:spPr bwMode="auto">
                <a:xfrm>
                  <a:off x="5397" y="3739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89" name="Line 421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47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90" name="Freeform 422" descr="50%"/>
                <p:cNvSpPr>
                  <a:spLocks noChangeAspect="1"/>
                </p:cNvSpPr>
                <p:nvPr/>
              </p:nvSpPr>
              <p:spPr bwMode="auto">
                <a:xfrm>
                  <a:off x="5406" y="3739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91" name="Freeform 423"/>
                <p:cNvSpPr>
                  <a:spLocks noChangeAspect="1"/>
                </p:cNvSpPr>
                <p:nvPr/>
              </p:nvSpPr>
              <p:spPr bwMode="auto">
                <a:xfrm>
                  <a:off x="5414" y="3739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92" name="Line 424"/>
                <p:cNvSpPr>
                  <a:spLocks noChangeAspect="1" noChangeShapeType="1"/>
                </p:cNvSpPr>
                <p:nvPr/>
              </p:nvSpPr>
              <p:spPr bwMode="auto">
                <a:xfrm>
                  <a:off x="5422" y="373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93" name="Freeform 425"/>
                <p:cNvSpPr>
                  <a:spLocks noChangeAspect="1"/>
                </p:cNvSpPr>
                <p:nvPr/>
              </p:nvSpPr>
              <p:spPr bwMode="auto">
                <a:xfrm>
                  <a:off x="5406" y="373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94" name="Freeform 426"/>
                <p:cNvSpPr>
                  <a:spLocks noChangeAspect="1"/>
                </p:cNvSpPr>
                <p:nvPr/>
              </p:nvSpPr>
              <p:spPr bwMode="auto">
                <a:xfrm>
                  <a:off x="5397" y="373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95" name="Freeform 427" descr="50%"/>
                <p:cNvSpPr>
                  <a:spLocks noChangeAspect="1"/>
                </p:cNvSpPr>
                <p:nvPr/>
              </p:nvSpPr>
              <p:spPr bwMode="auto">
                <a:xfrm>
                  <a:off x="5410" y="375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96" name="Freeform 428"/>
                <p:cNvSpPr>
                  <a:spLocks noChangeAspect="1"/>
                </p:cNvSpPr>
                <p:nvPr/>
              </p:nvSpPr>
              <p:spPr bwMode="auto">
                <a:xfrm>
                  <a:off x="5406" y="374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97" name="Freeform 429" descr="50%"/>
                <p:cNvSpPr>
                  <a:spLocks noChangeAspect="1"/>
                </p:cNvSpPr>
                <p:nvPr/>
              </p:nvSpPr>
              <p:spPr bwMode="auto">
                <a:xfrm>
                  <a:off x="5419" y="374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98" name="Freeform 430"/>
                <p:cNvSpPr>
                  <a:spLocks noChangeAspect="1"/>
                </p:cNvSpPr>
                <p:nvPr/>
              </p:nvSpPr>
              <p:spPr bwMode="auto">
                <a:xfrm>
                  <a:off x="5414" y="3739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16" y="16"/>
                    </a:cxn>
                    <a:cxn ang="0">
                      <a:pos x="0" y="16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399" name="Freeform 431"/>
                <p:cNvSpPr>
                  <a:spLocks noChangeAspect="1"/>
                </p:cNvSpPr>
                <p:nvPr/>
              </p:nvSpPr>
              <p:spPr bwMode="auto">
                <a:xfrm>
                  <a:off x="5397" y="3747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3991" name="Group 432"/>
              <p:cNvGrpSpPr>
                <a:grpSpLocks noChangeAspect="1"/>
              </p:cNvGrpSpPr>
              <p:nvPr/>
            </p:nvGrpSpPr>
            <p:grpSpPr bwMode="auto">
              <a:xfrm>
                <a:off x="5679" y="3589"/>
                <a:ext cx="61" cy="52"/>
                <a:chOff x="5679" y="3589"/>
                <a:chExt cx="61" cy="52"/>
              </a:xfrm>
            </p:grpSpPr>
            <p:sp>
              <p:nvSpPr>
                <p:cNvPr id="1364401" name="Oval 433"/>
                <p:cNvSpPr>
                  <a:spLocks noChangeAspect="1" noChangeArrowheads="1"/>
                </p:cNvSpPr>
                <p:nvPr/>
              </p:nvSpPr>
              <p:spPr bwMode="auto">
                <a:xfrm>
                  <a:off x="5706" y="3633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02" name="Oval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5732" y="3615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03" name="Freeform 435"/>
                <p:cNvSpPr>
                  <a:spLocks noChangeAspect="1"/>
                </p:cNvSpPr>
                <p:nvPr/>
              </p:nvSpPr>
              <p:spPr bwMode="auto">
                <a:xfrm>
                  <a:off x="5688" y="3606"/>
                  <a:ext cx="37" cy="19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9"/>
                    </a:cxn>
                    <a:cxn ang="0">
                      <a:pos x="27" y="0"/>
                    </a:cxn>
                    <a:cxn ang="0">
                      <a:pos x="36" y="0"/>
                    </a:cxn>
                    <a:cxn ang="0">
                      <a:pos x="27" y="9"/>
                    </a:cxn>
                    <a:cxn ang="0">
                      <a:pos x="18" y="18"/>
                    </a:cxn>
                    <a:cxn ang="0">
                      <a:pos x="9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7" h="19">
                      <a:moveTo>
                        <a:pt x="0" y="18"/>
                      </a:moveTo>
                      <a:lnTo>
                        <a:pt x="0" y="9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27" y="9"/>
                      </a:lnTo>
                      <a:lnTo>
                        <a:pt x="18" y="18"/>
                      </a:lnTo>
                      <a:lnTo>
                        <a:pt x="9" y="1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04" name="Freeform 436"/>
                <p:cNvSpPr>
                  <a:spLocks noChangeAspect="1"/>
                </p:cNvSpPr>
                <p:nvPr/>
              </p:nvSpPr>
              <p:spPr bwMode="auto">
                <a:xfrm>
                  <a:off x="5688" y="362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05" name="Line 437"/>
                <p:cNvSpPr>
                  <a:spLocks noChangeAspect="1" noChangeShapeType="1"/>
                </p:cNvSpPr>
                <p:nvPr/>
              </p:nvSpPr>
              <p:spPr bwMode="auto">
                <a:xfrm>
                  <a:off x="5710" y="3628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06" name="Line 4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715" y="3624"/>
                  <a:ext cx="0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07" name="Line 439"/>
                <p:cNvSpPr>
                  <a:spLocks noChangeAspect="1" noChangeShapeType="1"/>
                </p:cNvSpPr>
                <p:nvPr/>
              </p:nvSpPr>
              <p:spPr bwMode="auto">
                <a:xfrm>
                  <a:off x="5732" y="361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08" name="Freeform 440"/>
                <p:cNvSpPr>
                  <a:spLocks noChangeAspect="1"/>
                </p:cNvSpPr>
                <p:nvPr/>
              </p:nvSpPr>
              <p:spPr bwMode="auto">
                <a:xfrm>
                  <a:off x="5679" y="3606"/>
                  <a:ext cx="17" cy="19"/>
                </a:xfrm>
                <a:custGeom>
                  <a:avLst/>
                  <a:gdLst/>
                  <a:ahLst/>
                  <a:cxnLst>
                    <a:cxn ang="0">
                      <a:pos x="16" y="18"/>
                    </a:cxn>
                    <a:cxn ang="0">
                      <a:pos x="0" y="9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9">
                      <a:moveTo>
                        <a:pt x="16" y="18"/>
                      </a:moveTo>
                      <a:lnTo>
                        <a:pt x="0" y="9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09" name="Line 441"/>
                <p:cNvSpPr>
                  <a:spLocks noChangeAspect="1" noChangeShapeType="1"/>
                </p:cNvSpPr>
                <p:nvPr/>
              </p:nvSpPr>
              <p:spPr bwMode="auto">
                <a:xfrm>
                  <a:off x="5697" y="361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10" name="Freeform 442"/>
                <p:cNvSpPr>
                  <a:spLocks noChangeAspect="1"/>
                </p:cNvSpPr>
                <p:nvPr/>
              </p:nvSpPr>
              <p:spPr bwMode="auto">
                <a:xfrm>
                  <a:off x="5706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11" name="Freeform 443"/>
                <p:cNvSpPr>
                  <a:spLocks noChangeAspect="1"/>
                </p:cNvSpPr>
                <p:nvPr/>
              </p:nvSpPr>
              <p:spPr bwMode="auto">
                <a:xfrm>
                  <a:off x="5697" y="3606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9" y="0"/>
                    </a:cxn>
                    <a:cxn ang="0">
                      <a:pos x="18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9" h="17">
                      <a:moveTo>
                        <a:pt x="0" y="16"/>
                      </a:moveTo>
                      <a:lnTo>
                        <a:pt x="9" y="16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12" name="Freeform 444"/>
                <p:cNvSpPr>
                  <a:spLocks noChangeAspect="1"/>
                </p:cNvSpPr>
                <p:nvPr/>
              </p:nvSpPr>
              <p:spPr bwMode="auto">
                <a:xfrm>
                  <a:off x="5688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13" name="Line 445"/>
                <p:cNvSpPr>
                  <a:spLocks noChangeAspect="1" noChangeShapeType="1"/>
                </p:cNvSpPr>
                <p:nvPr/>
              </p:nvSpPr>
              <p:spPr bwMode="auto">
                <a:xfrm>
                  <a:off x="5706" y="362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14" name="Line 446"/>
                <p:cNvSpPr>
                  <a:spLocks noChangeAspect="1" noChangeShapeType="1"/>
                </p:cNvSpPr>
                <p:nvPr/>
              </p:nvSpPr>
              <p:spPr bwMode="auto">
                <a:xfrm>
                  <a:off x="5710" y="3628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15" name="Line 447"/>
                <p:cNvSpPr>
                  <a:spLocks noChangeAspect="1" noChangeShapeType="1"/>
                </p:cNvSpPr>
                <p:nvPr/>
              </p:nvSpPr>
              <p:spPr bwMode="auto">
                <a:xfrm>
                  <a:off x="5723" y="361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16" name="Line 448"/>
                <p:cNvSpPr>
                  <a:spLocks noChangeAspect="1" noChangeShapeType="1"/>
                </p:cNvSpPr>
                <p:nvPr/>
              </p:nvSpPr>
              <p:spPr bwMode="auto">
                <a:xfrm>
                  <a:off x="5706" y="361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17" name="Freeform 449"/>
                <p:cNvSpPr>
                  <a:spLocks noChangeAspect="1"/>
                </p:cNvSpPr>
                <p:nvPr/>
              </p:nvSpPr>
              <p:spPr bwMode="auto">
                <a:xfrm>
                  <a:off x="5679" y="3615"/>
                  <a:ext cx="1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63994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688" y="3589"/>
                  <a:ext cx="17" cy="18"/>
                  <a:chOff x="5688" y="3589"/>
                  <a:chExt cx="17" cy="18"/>
                </a:xfrm>
              </p:grpSpPr>
              <p:grpSp>
                <p:nvGrpSpPr>
                  <p:cNvPr id="1363997" name="Group 4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88" y="3589"/>
                    <a:ext cx="17" cy="18"/>
                    <a:chOff x="5688" y="3589"/>
                    <a:chExt cx="17" cy="18"/>
                  </a:xfrm>
                </p:grpSpPr>
                <p:sp>
                  <p:nvSpPr>
                    <p:cNvPr id="1364420" name="Freeform 4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88" y="3589"/>
                      <a:ext cx="17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6"/>
                        </a:cxn>
                        <a:cxn ang="0">
                          <a:pos x="16" y="16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421" name="Freeform 4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88" y="3589"/>
                      <a:ext cx="17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9"/>
                        </a:cxn>
                        <a:cxn ang="0">
                          <a:pos x="16" y="17"/>
                        </a:cxn>
                      </a:cxnLst>
                      <a:rect l="0" t="0" r="r" b="b"/>
                      <a:pathLst>
                        <a:path w="17" h="18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6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64000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88" y="3589"/>
                    <a:ext cx="17" cy="18"/>
                    <a:chOff x="5688" y="3589"/>
                    <a:chExt cx="17" cy="18"/>
                  </a:xfrm>
                </p:grpSpPr>
                <p:sp>
                  <p:nvSpPr>
                    <p:cNvPr id="1364423" name="Freeform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88" y="3589"/>
                      <a:ext cx="17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9"/>
                        </a:cxn>
                        <a:cxn ang="0">
                          <a:pos x="16" y="9"/>
                        </a:cxn>
                        <a:cxn ang="0">
                          <a:pos x="16" y="17"/>
                        </a:cxn>
                      </a:cxnLst>
                      <a:rect l="0" t="0" r="r" b="b"/>
                      <a:pathLst>
                        <a:path w="17" h="18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6" y="9"/>
                          </a:lnTo>
                          <a:lnTo>
                            <a:pt x="16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424" name="Freeform 4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88" y="3589"/>
                      <a:ext cx="17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9"/>
                        </a:cxn>
                        <a:cxn ang="0">
                          <a:pos x="16" y="9"/>
                        </a:cxn>
                        <a:cxn ang="0">
                          <a:pos x="16" y="17"/>
                        </a:cxn>
                      </a:cxnLst>
                      <a:rect l="0" t="0" r="r" b="b"/>
                      <a:pathLst>
                        <a:path w="17" h="18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6" y="9"/>
                          </a:lnTo>
                          <a:lnTo>
                            <a:pt x="16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64425" name="Freeform 457"/>
                <p:cNvSpPr>
                  <a:spLocks noChangeAspect="1"/>
                </p:cNvSpPr>
                <p:nvPr/>
              </p:nvSpPr>
              <p:spPr bwMode="auto">
                <a:xfrm>
                  <a:off x="5697" y="3589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6" y="17"/>
                    </a:cxn>
                  </a:cxnLst>
                  <a:rect l="0" t="0" r="r" b="b"/>
                  <a:pathLst>
                    <a:path w="17" h="18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6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26" name="Freeform 458"/>
                <p:cNvSpPr>
                  <a:spLocks noChangeAspect="1"/>
                </p:cNvSpPr>
                <p:nvPr/>
              </p:nvSpPr>
              <p:spPr bwMode="auto">
                <a:xfrm>
                  <a:off x="5697" y="3589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6" y="17"/>
                    </a:cxn>
                  </a:cxnLst>
                  <a:rect l="0" t="0" r="r" b="b"/>
                  <a:pathLst>
                    <a:path w="17" h="18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6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27" name="Freeform 459"/>
                <p:cNvSpPr>
                  <a:spLocks noChangeAspect="1"/>
                </p:cNvSpPr>
                <p:nvPr/>
              </p:nvSpPr>
              <p:spPr bwMode="auto">
                <a:xfrm>
                  <a:off x="5697" y="3598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28" name="Line 460"/>
                <p:cNvSpPr>
                  <a:spLocks noChangeAspect="1" noChangeShapeType="1"/>
                </p:cNvSpPr>
                <p:nvPr/>
              </p:nvSpPr>
              <p:spPr bwMode="auto">
                <a:xfrm>
                  <a:off x="5705" y="361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29" name="Line 461"/>
                <p:cNvSpPr>
                  <a:spLocks noChangeAspect="1" noChangeShapeType="1"/>
                </p:cNvSpPr>
                <p:nvPr/>
              </p:nvSpPr>
              <p:spPr bwMode="auto">
                <a:xfrm>
                  <a:off x="5723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003" name="Group 462"/>
                <p:cNvGrpSpPr>
                  <a:grpSpLocks noChangeAspect="1"/>
                </p:cNvGrpSpPr>
                <p:nvPr/>
              </p:nvGrpSpPr>
              <p:grpSpPr bwMode="auto">
                <a:xfrm>
                  <a:off x="5688" y="3598"/>
                  <a:ext cx="17" cy="25"/>
                  <a:chOff x="5688" y="3598"/>
                  <a:chExt cx="17" cy="25"/>
                </a:xfrm>
              </p:grpSpPr>
              <p:sp>
                <p:nvSpPr>
                  <p:cNvPr id="1364431" name="Freeform 463"/>
                  <p:cNvSpPr>
                    <a:spLocks noChangeAspect="1"/>
                  </p:cNvSpPr>
                  <p:nvPr/>
                </p:nvSpPr>
                <p:spPr bwMode="auto">
                  <a:xfrm>
                    <a:off x="5688" y="3606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7" h="17">
                        <a:moveTo>
                          <a:pt x="0" y="16"/>
                        </a:move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432" name="Freeform 464"/>
                  <p:cNvSpPr>
                    <a:spLocks noChangeAspect="1"/>
                  </p:cNvSpPr>
                  <p:nvPr/>
                </p:nvSpPr>
                <p:spPr bwMode="auto">
                  <a:xfrm>
                    <a:off x="5697" y="3598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433" name="Freeform 465"/>
                <p:cNvSpPr>
                  <a:spLocks noChangeAspect="1"/>
                </p:cNvSpPr>
                <p:nvPr/>
              </p:nvSpPr>
              <p:spPr bwMode="auto">
                <a:xfrm>
                  <a:off x="5697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34" name="Freeform 466"/>
                <p:cNvSpPr>
                  <a:spLocks noChangeAspect="1"/>
                </p:cNvSpPr>
                <p:nvPr/>
              </p:nvSpPr>
              <p:spPr bwMode="auto">
                <a:xfrm>
                  <a:off x="5697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35" name="Line 467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36" name="Freeform 468"/>
                <p:cNvSpPr>
                  <a:spLocks noChangeAspect="1"/>
                </p:cNvSpPr>
                <p:nvPr/>
              </p:nvSpPr>
              <p:spPr bwMode="auto">
                <a:xfrm>
                  <a:off x="5706" y="3606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37" name="Line 469"/>
                <p:cNvSpPr>
                  <a:spLocks noChangeAspect="1" noChangeShapeType="1"/>
                </p:cNvSpPr>
                <p:nvPr/>
              </p:nvSpPr>
              <p:spPr bwMode="auto">
                <a:xfrm>
                  <a:off x="5719" y="3611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38" name="Line 470"/>
                <p:cNvSpPr>
                  <a:spLocks noChangeAspect="1" noChangeShapeType="1"/>
                </p:cNvSpPr>
                <p:nvPr/>
              </p:nvSpPr>
              <p:spPr bwMode="auto">
                <a:xfrm>
                  <a:off x="5719" y="3610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39" name="Freeform 471"/>
                <p:cNvSpPr>
                  <a:spLocks noChangeAspect="1"/>
                </p:cNvSpPr>
                <p:nvPr/>
              </p:nvSpPr>
              <p:spPr bwMode="auto">
                <a:xfrm>
                  <a:off x="5706" y="3606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40" name="Line 472"/>
                <p:cNvSpPr>
                  <a:spLocks noChangeAspect="1" noChangeShapeType="1"/>
                </p:cNvSpPr>
                <p:nvPr/>
              </p:nvSpPr>
              <p:spPr bwMode="auto">
                <a:xfrm>
                  <a:off x="5723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41" name="Line 4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19" y="3610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42" name="Freeform 474"/>
                <p:cNvSpPr>
                  <a:spLocks noChangeAspect="1"/>
                </p:cNvSpPr>
                <p:nvPr/>
              </p:nvSpPr>
              <p:spPr bwMode="auto">
                <a:xfrm>
                  <a:off x="5688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43" name="Line 475"/>
                <p:cNvSpPr>
                  <a:spLocks noChangeAspect="1" noChangeShapeType="1"/>
                </p:cNvSpPr>
                <p:nvPr/>
              </p:nvSpPr>
              <p:spPr bwMode="auto">
                <a:xfrm>
                  <a:off x="5706" y="361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44" name="Line 4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706" y="3611"/>
                  <a:ext cx="1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45" name="Line 477"/>
                <p:cNvSpPr>
                  <a:spLocks noChangeAspect="1" noChangeShapeType="1"/>
                </p:cNvSpPr>
                <p:nvPr/>
              </p:nvSpPr>
              <p:spPr bwMode="auto">
                <a:xfrm>
                  <a:off x="5706" y="361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46" name="Line 478"/>
                <p:cNvSpPr>
                  <a:spLocks noChangeAspect="1" noChangeShapeType="1"/>
                </p:cNvSpPr>
                <p:nvPr/>
              </p:nvSpPr>
              <p:spPr bwMode="auto">
                <a:xfrm>
                  <a:off x="5706" y="361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47" name="Line 479"/>
                <p:cNvSpPr>
                  <a:spLocks noChangeAspect="1" noChangeShapeType="1"/>
                </p:cNvSpPr>
                <p:nvPr/>
              </p:nvSpPr>
              <p:spPr bwMode="auto">
                <a:xfrm>
                  <a:off x="5706" y="361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48" name="Line 480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49" name="Freeform 481"/>
                <p:cNvSpPr>
                  <a:spLocks noChangeAspect="1"/>
                </p:cNvSpPr>
                <p:nvPr/>
              </p:nvSpPr>
              <p:spPr bwMode="auto">
                <a:xfrm>
                  <a:off x="5697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16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50" name="Line 482"/>
                <p:cNvSpPr>
                  <a:spLocks noChangeAspect="1" noChangeShapeType="1"/>
                </p:cNvSpPr>
                <p:nvPr/>
              </p:nvSpPr>
              <p:spPr bwMode="auto">
                <a:xfrm>
                  <a:off x="5706" y="361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1" name="Line 483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2" name="Line 484"/>
                <p:cNvSpPr>
                  <a:spLocks noChangeAspect="1" noChangeShapeType="1"/>
                </p:cNvSpPr>
                <p:nvPr/>
              </p:nvSpPr>
              <p:spPr bwMode="auto">
                <a:xfrm>
                  <a:off x="5710" y="3619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3" name="Line 485"/>
                <p:cNvSpPr>
                  <a:spLocks noChangeAspect="1" noChangeShapeType="1"/>
                </p:cNvSpPr>
                <p:nvPr/>
              </p:nvSpPr>
              <p:spPr bwMode="auto">
                <a:xfrm>
                  <a:off x="5723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4" name="Line 486"/>
                <p:cNvSpPr>
                  <a:spLocks noChangeAspect="1" noChangeShapeType="1"/>
                </p:cNvSpPr>
                <p:nvPr/>
              </p:nvSpPr>
              <p:spPr bwMode="auto">
                <a:xfrm>
                  <a:off x="5710" y="3610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5" name="Line 487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6" name="Line 488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15"/>
                  <a:ext cx="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7" name="Line 489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8" name="Line 490"/>
                <p:cNvSpPr>
                  <a:spLocks noChangeAspect="1" noChangeShapeType="1"/>
                </p:cNvSpPr>
                <p:nvPr/>
              </p:nvSpPr>
              <p:spPr bwMode="auto">
                <a:xfrm>
                  <a:off x="5732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59" name="Line 491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60" name="Line 492"/>
                <p:cNvSpPr>
                  <a:spLocks noChangeAspect="1" noChangeShapeType="1"/>
                </p:cNvSpPr>
                <p:nvPr/>
              </p:nvSpPr>
              <p:spPr bwMode="auto">
                <a:xfrm>
                  <a:off x="5732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006" name="Group 493"/>
                <p:cNvGrpSpPr>
                  <a:grpSpLocks noChangeAspect="1"/>
                </p:cNvGrpSpPr>
                <p:nvPr/>
              </p:nvGrpSpPr>
              <p:grpSpPr bwMode="auto">
                <a:xfrm>
                  <a:off x="5697" y="3615"/>
                  <a:ext cx="26" cy="17"/>
                  <a:chOff x="5697" y="3615"/>
                  <a:chExt cx="26" cy="17"/>
                </a:xfrm>
              </p:grpSpPr>
              <p:sp>
                <p:nvSpPr>
                  <p:cNvPr id="1364462" name="Freeform 494"/>
                  <p:cNvSpPr>
                    <a:spLocks noChangeAspect="1"/>
                  </p:cNvSpPr>
                  <p:nvPr/>
                </p:nvSpPr>
                <p:spPr bwMode="auto">
                  <a:xfrm>
                    <a:off x="5706" y="3615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16" y="16"/>
                      </a:cxn>
                      <a:cxn ang="0">
                        <a:pos x="16" y="0"/>
                      </a:cxn>
                      <a:cxn ang="0">
                        <a:pos x="16" y="16"/>
                      </a:cxn>
                      <a:cxn ang="0">
                        <a:pos x="0" y="16"/>
                      </a:cxn>
                      <a:cxn ang="0">
                        <a:pos x="16" y="16"/>
                      </a:cxn>
                    </a:cxnLst>
                    <a:rect l="0" t="0" r="r" b="b"/>
                    <a:pathLst>
                      <a:path w="17" h="17">
                        <a:moveTo>
                          <a:pt x="16" y="16"/>
                        </a:move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463" name="Freeform 495"/>
                  <p:cNvSpPr>
                    <a:spLocks noChangeAspect="1"/>
                  </p:cNvSpPr>
                  <p:nvPr/>
                </p:nvSpPr>
                <p:spPr bwMode="auto">
                  <a:xfrm>
                    <a:off x="5697" y="3615"/>
                    <a:ext cx="17" cy="17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16" y="16"/>
                      </a:cxn>
                    </a:cxnLst>
                    <a:rect l="0" t="0" r="r" b="b"/>
                    <a:pathLst>
                      <a:path w="17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09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5697" y="3615"/>
                  <a:ext cx="10" cy="17"/>
                  <a:chOff x="5697" y="3615"/>
                  <a:chExt cx="10" cy="17"/>
                </a:xfrm>
              </p:grpSpPr>
              <p:sp>
                <p:nvSpPr>
                  <p:cNvPr id="1364465" name="Freeform 497"/>
                  <p:cNvSpPr>
                    <a:spLocks noChangeAspect="1"/>
                  </p:cNvSpPr>
                  <p:nvPr/>
                </p:nvSpPr>
                <p:spPr bwMode="auto">
                  <a:xfrm>
                    <a:off x="5706" y="3615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0" y="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466" name="Freeform 498"/>
                  <p:cNvSpPr>
                    <a:spLocks noChangeAspect="1"/>
                  </p:cNvSpPr>
                  <p:nvPr/>
                </p:nvSpPr>
                <p:spPr bwMode="auto">
                  <a:xfrm>
                    <a:off x="5697" y="3615"/>
                    <a:ext cx="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7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12" name="Group 499"/>
                <p:cNvGrpSpPr>
                  <a:grpSpLocks noChangeAspect="1"/>
                </p:cNvGrpSpPr>
                <p:nvPr/>
              </p:nvGrpSpPr>
              <p:grpSpPr bwMode="auto">
                <a:xfrm>
                  <a:off x="5706" y="3615"/>
                  <a:ext cx="26" cy="1"/>
                  <a:chOff x="5706" y="3615"/>
                  <a:chExt cx="26" cy="1"/>
                </a:xfrm>
              </p:grpSpPr>
              <p:sp>
                <p:nvSpPr>
                  <p:cNvPr id="1364468" name="Freeform 500"/>
                  <p:cNvSpPr>
                    <a:spLocks noChangeAspect="1"/>
                  </p:cNvSpPr>
                  <p:nvPr/>
                </p:nvSpPr>
                <p:spPr bwMode="auto">
                  <a:xfrm>
                    <a:off x="5715" y="3615"/>
                    <a:ext cx="17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" h="1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4469" name="Freeform 501"/>
                  <p:cNvSpPr>
                    <a:spLocks noChangeAspect="1"/>
                  </p:cNvSpPr>
                  <p:nvPr/>
                </p:nvSpPr>
                <p:spPr bwMode="auto">
                  <a:xfrm>
                    <a:off x="5706" y="3615"/>
                    <a:ext cx="17" cy="1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0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17" h="1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470" name="Oval 502"/>
                <p:cNvSpPr>
                  <a:spLocks noChangeAspect="1" noChangeArrowheads="1"/>
                </p:cNvSpPr>
                <p:nvPr/>
              </p:nvSpPr>
              <p:spPr bwMode="auto">
                <a:xfrm>
                  <a:off x="5706" y="3633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71" name="Oval 503"/>
                <p:cNvSpPr>
                  <a:spLocks noChangeAspect="1" noChangeArrowheads="1"/>
                </p:cNvSpPr>
                <p:nvPr/>
              </p:nvSpPr>
              <p:spPr bwMode="auto">
                <a:xfrm>
                  <a:off x="5732" y="3624"/>
                  <a:ext cx="8" cy="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72" name="Freeform 504"/>
                <p:cNvSpPr>
                  <a:spLocks noChangeAspect="1"/>
                </p:cNvSpPr>
                <p:nvPr/>
              </p:nvSpPr>
              <p:spPr bwMode="auto">
                <a:xfrm>
                  <a:off x="5688" y="3606"/>
                  <a:ext cx="37" cy="19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9"/>
                    </a:cxn>
                    <a:cxn ang="0">
                      <a:pos x="27" y="0"/>
                    </a:cxn>
                    <a:cxn ang="0">
                      <a:pos x="36" y="9"/>
                    </a:cxn>
                  </a:cxnLst>
                  <a:rect l="0" t="0" r="r" b="b"/>
                  <a:pathLst>
                    <a:path w="37" h="19">
                      <a:moveTo>
                        <a:pt x="0" y="18"/>
                      </a:moveTo>
                      <a:lnTo>
                        <a:pt x="0" y="9"/>
                      </a:lnTo>
                      <a:lnTo>
                        <a:pt x="27" y="0"/>
                      </a:lnTo>
                      <a:lnTo>
                        <a:pt x="36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73" name="Line 505"/>
                <p:cNvSpPr>
                  <a:spLocks noChangeAspect="1" noChangeShapeType="1"/>
                </p:cNvSpPr>
                <p:nvPr/>
              </p:nvSpPr>
              <p:spPr bwMode="auto">
                <a:xfrm>
                  <a:off x="5705" y="3624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74" name="Freeform 506" descr="50%"/>
                <p:cNvSpPr>
                  <a:spLocks noChangeAspect="1"/>
                </p:cNvSpPr>
                <p:nvPr/>
              </p:nvSpPr>
              <p:spPr bwMode="auto">
                <a:xfrm>
                  <a:off x="5688" y="361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75" name="Freeform 507" descr="50%"/>
                <p:cNvSpPr>
                  <a:spLocks noChangeAspect="1"/>
                </p:cNvSpPr>
                <p:nvPr/>
              </p:nvSpPr>
              <p:spPr bwMode="auto">
                <a:xfrm>
                  <a:off x="5697" y="361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16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76" name="Freeform 508" descr="50%"/>
                <p:cNvSpPr>
                  <a:spLocks noChangeAspect="1"/>
                </p:cNvSpPr>
                <p:nvPr/>
              </p:nvSpPr>
              <p:spPr bwMode="auto">
                <a:xfrm>
                  <a:off x="5688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77" name="Freeform 509" descr="50%"/>
                <p:cNvSpPr>
                  <a:spLocks noChangeAspect="1"/>
                </p:cNvSpPr>
                <p:nvPr/>
              </p:nvSpPr>
              <p:spPr bwMode="auto">
                <a:xfrm>
                  <a:off x="5688" y="361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78" name="Freeform 510" descr="50%"/>
                <p:cNvSpPr>
                  <a:spLocks noChangeAspect="1"/>
                </p:cNvSpPr>
                <p:nvPr/>
              </p:nvSpPr>
              <p:spPr bwMode="auto">
                <a:xfrm>
                  <a:off x="5697" y="3606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79" name="Line 511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15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80" name="Freeform 512" descr="50%"/>
                <p:cNvSpPr>
                  <a:spLocks noChangeAspect="1"/>
                </p:cNvSpPr>
                <p:nvPr/>
              </p:nvSpPr>
              <p:spPr bwMode="auto">
                <a:xfrm>
                  <a:off x="5697" y="361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81" name="Freeform 513"/>
                <p:cNvSpPr>
                  <a:spLocks noChangeAspect="1"/>
                </p:cNvSpPr>
                <p:nvPr/>
              </p:nvSpPr>
              <p:spPr bwMode="auto">
                <a:xfrm>
                  <a:off x="5715" y="3606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82" name="Line 514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83" name="Line 515"/>
                <p:cNvSpPr>
                  <a:spLocks noChangeAspect="1" noChangeShapeType="1"/>
                </p:cNvSpPr>
                <p:nvPr/>
              </p:nvSpPr>
              <p:spPr bwMode="auto">
                <a:xfrm>
                  <a:off x="5723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84" name="Line 516"/>
                <p:cNvSpPr>
                  <a:spLocks noChangeAspect="1" noChangeShapeType="1"/>
                </p:cNvSpPr>
                <p:nvPr/>
              </p:nvSpPr>
              <p:spPr bwMode="auto">
                <a:xfrm>
                  <a:off x="5710" y="3610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85" name="Freeform 517"/>
                <p:cNvSpPr>
                  <a:spLocks noChangeAspect="1"/>
                </p:cNvSpPr>
                <p:nvPr/>
              </p:nvSpPr>
              <p:spPr bwMode="auto">
                <a:xfrm>
                  <a:off x="5697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86" name="Line 518"/>
                <p:cNvSpPr>
                  <a:spLocks noChangeAspect="1" noChangeShapeType="1"/>
                </p:cNvSpPr>
                <p:nvPr/>
              </p:nvSpPr>
              <p:spPr bwMode="auto">
                <a:xfrm>
                  <a:off x="5714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487" name="Freeform 519"/>
                <p:cNvSpPr>
                  <a:spLocks noChangeAspect="1"/>
                </p:cNvSpPr>
                <p:nvPr/>
              </p:nvSpPr>
              <p:spPr bwMode="auto">
                <a:xfrm>
                  <a:off x="5706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88" name="Freeform 520" descr="50%"/>
                <p:cNvSpPr>
                  <a:spLocks noChangeAspect="1"/>
                </p:cNvSpPr>
                <p:nvPr/>
              </p:nvSpPr>
              <p:spPr bwMode="auto">
                <a:xfrm>
                  <a:off x="5719" y="3611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pattFill prst="pct50">
                  <a:fgClr>
                    <a:srgbClr val="000000"/>
                  </a:fgClr>
                  <a:bgClr>
                    <a:srgbClr val="FFFFFF"/>
                  </a:bgClr>
                </a:patt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89" name="Freeform 521"/>
                <p:cNvSpPr>
                  <a:spLocks noChangeAspect="1"/>
                </p:cNvSpPr>
                <p:nvPr/>
              </p:nvSpPr>
              <p:spPr bwMode="auto">
                <a:xfrm>
                  <a:off x="5715" y="3606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90" name="Freeform 522"/>
                <p:cNvSpPr>
                  <a:spLocks noChangeAspect="1"/>
                </p:cNvSpPr>
                <p:nvPr/>
              </p:nvSpPr>
              <p:spPr bwMode="auto">
                <a:xfrm>
                  <a:off x="5697" y="3615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91" name="Freeform 523"/>
                <p:cNvSpPr>
                  <a:spLocks noChangeAspect="1"/>
                </p:cNvSpPr>
                <p:nvPr/>
              </p:nvSpPr>
              <p:spPr bwMode="auto">
                <a:xfrm>
                  <a:off x="5706" y="3615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4015" name="Group 524"/>
              <p:cNvGrpSpPr>
                <a:grpSpLocks noChangeAspect="1"/>
              </p:cNvGrpSpPr>
              <p:nvPr/>
            </p:nvGrpSpPr>
            <p:grpSpPr bwMode="auto">
              <a:xfrm>
                <a:off x="5299" y="3580"/>
                <a:ext cx="81" cy="54"/>
                <a:chOff x="5299" y="3580"/>
                <a:chExt cx="81" cy="54"/>
              </a:xfrm>
            </p:grpSpPr>
            <p:sp>
              <p:nvSpPr>
                <p:cNvPr id="1364493" name="Freeform 525"/>
                <p:cNvSpPr>
                  <a:spLocks noChangeAspect="1"/>
                </p:cNvSpPr>
                <p:nvPr/>
              </p:nvSpPr>
              <p:spPr bwMode="auto">
                <a:xfrm>
                  <a:off x="5352" y="3589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0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0" y="17"/>
                    </a:cxn>
                    <a:cxn ang="0">
                      <a:pos x="9" y="17"/>
                    </a:cxn>
                    <a:cxn ang="0">
                      <a:pos x="9" y="26"/>
                    </a:cxn>
                  </a:cxnLst>
                  <a:rect l="0" t="0" r="r" b="b"/>
                  <a:pathLst>
                    <a:path w="19" h="27">
                      <a:moveTo>
                        <a:pt x="9" y="0"/>
                      </a:move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9" y="17"/>
                      </a:lnTo>
                      <a:lnTo>
                        <a:pt x="9" y="2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94" name="Freeform 526"/>
                <p:cNvSpPr>
                  <a:spLocks noChangeAspect="1"/>
                </p:cNvSpPr>
                <p:nvPr/>
              </p:nvSpPr>
              <p:spPr bwMode="auto">
                <a:xfrm>
                  <a:off x="5299" y="3580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62" y="26"/>
                    </a:cxn>
                    <a:cxn ang="0">
                      <a:pos x="62" y="35"/>
                    </a:cxn>
                    <a:cxn ang="0">
                      <a:pos x="71" y="35"/>
                    </a:cxn>
                    <a:cxn ang="0">
                      <a:pos x="71" y="44"/>
                    </a:cxn>
                    <a:cxn ang="0">
                      <a:pos x="80" y="44"/>
                    </a:cxn>
                    <a:cxn ang="0">
                      <a:pos x="80" y="53"/>
                    </a:cxn>
                    <a:cxn ang="0">
                      <a:pos x="80" y="44"/>
                    </a:cxn>
                    <a:cxn ang="0">
                      <a:pos x="71" y="44"/>
                    </a:cxn>
                    <a:cxn ang="0">
                      <a:pos x="62" y="44"/>
                    </a:cxn>
                    <a:cxn ang="0">
                      <a:pos x="62" y="35"/>
                    </a:cxn>
                    <a:cxn ang="0">
                      <a:pos x="53" y="35"/>
                    </a:cxn>
                    <a:cxn ang="0">
                      <a:pos x="45" y="35"/>
                    </a:cxn>
                    <a:cxn ang="0">
                      <a:pos x="36" y="35"/>
                    </a:cxn>
                    <a:cxn ang="0">
                      <a:pos x="36" y="26"/>
                    </a:cxn>
                    <a:cxn ang="0">
                      <a:pos x="36" y="35"/>
                    </a:cxn>
                    <a:cxn ang="0">
                      <a:pos x="9" y="35"/>
                    </a:cxn>
                    <a:cxn ang="0">
                      <a:pos x="0" y="35"/>
                    </a:cxn>
                    <a:cxn ang="0">
                      <a:pos x="0" y="26"/>
                    </a:cxn>
                    <a:cxn ang="0">
                      <a:pos x="18" y="26"/>
                    </a:cxn>
                    <a:cxn ang="0">
                      <a:pos x="27" y="26"/>
                    </a:cxn>
                    <a:cxn ang="0">
                      <a:pos x="9" y="26"/>
                    </a:cxn>
                    <a:cxn ang="0">
                      <a:pos x="27" y="18"/>
                    </a:cxn>
                    <a:cxn ang="0">
                      <a:pos x="18" y="9"/>
                    </a:cxn>
                    <a:cxn ang="0">
                      <a:pos x="27" y="9"/>
                    </a:cxn>
                    <a:cxn ang="0">
                      <a:pos x="27" y="18"/>
                    </a:cxn>
                    <a:cxn ang="0">
                      <a:pos x="27" y="9"/>
                    </a:cxn>
                    <a:cxn ang="0">
                      <a:pos x="27" y="18"/>
                    </a:cxn>
                    <a:cxn ang="0">
                      <a:pos x="36" y="18"/>
                    </a:cxn>
                    <a:cxn ang="0">
                      <a:pos x="36" y="9"/>
                    </a:cxn>
                    <a:cxn ang="0">
                      <a:pos x="36" y="18"/>
                    </a:cxn>
                    <a:cxn ang="0">
                      <a:pos x="36" y="9"/>
                    </a:cxn>
                    <a:cxn ang="0">
                      <a:pos x="36" y="0"/>
                    </a:cxn>
                    <a:cxn ang="0">
                      <a:pos x="45" y="0"/>
                    </a:cxn>
                    <a:cxn ang="0">
                      <a:pos x="45" y="9"/>
                    </a:cxn>
                    <a:cxn ang="0">
                      <a:pos x="45" y="18"/>
                    </a:cxn>
                    <a:cxn ang="0">
                      <a:pos x="62" y="9"/>
                    </a:cxn>
                  </a:cxnLst>
                  <a:rect l="0" t="0" r="r" b="b"/>
                  <a:pathLst>
                    <a:path w="81" h="54">
                      <a:moveTo>
                        <a:pt x="62" y="26"/>
                      </a:moveTo>
                      <a:lnTo>
                        <a:pt x="62" y="35"/>
                      </a:lnTo>
                      <a:lnTo>
                        <a:pt x="71" y="35"/>
                      </a:lnTo>
                      <a:lnTo>
                        <a:pt x="71" y="44"/>
                      </a:lnTo>
                      <a:lnTo>
                        <a:pt x="80" y="44"/>
                      </a:lnTo>
                      <a:lnTo>
                        <a:pt x="80" y="53"/>
                      </a:lnTo>
                      <a:lnTo>
                        <a:pt x="80" y="44"/>
                      </a:lnTo>
                      <a:lnTo>
                        <a:pt x="71" y="44"/>
                      </a:lnTo>
                      <a:lnTo>
                        <a:pt x="62" y="44"/>
                      </a:lnTo>
                      <a:lnTo>
                        <a:pt x="62" y="35"/>
                      </a:lnTo>
                      <a:lnTo>
                        <a:pt x="53" y="35"/>
                      </a:lnTo>
                      <a:lnTo>
                        <a:pt x="45" y="35"/>
                      </a:lnTo>
                      <a:lnTo>
                        <a:pt x="36" y="35"/>
                      </a:lnTo>
                      <a:lnTo>
                        <a:pt x="36" y="26"/>
                      </a:lnTo>
                      <a:lnTo>
                        <a:pt x="36" y="35"/>
                      </a:lnTo>
                      <a:lnTo>
                        <a:pt x="9" y="35"/>
                      </a:lnTo>
                      <a:lnTo>
                        <a:pt x="0" y="35"/>
                      </a:lnTo>
                      <a:lnTo>
                        <a:pt x="0" y="26"/>
                      </a:lnTo>
                      <a:lnTo>
                        <a:pt x="18" y="26"/>
                      </a:lnTo>
                      <a:lnTo>
                        <a:pt x="27" y="26"/>
                      </a:lnTo>
                      <a:lnTo>
                        <a:pt x="9" y="26"/>
                      </a:lnTo>
                      <a:lnTo>
                        <a:pt x="27" y="18"/>
                      </a:lnTo>
                      <a:lnTo>
                        <a:pt x="18" y="9"/>
                      </a:lnTo>
                      <a:lnTo>
                        <a:pt x="27" y="9"/>
                      </a:lnTo>
                      <a:lnTo>
                        <a:pt x="27" y="18"/>
                      </a:lnTo>
                      <a:lnTo>
                        <a:pt x="27" y="9"/>
                      </a:lnTo>
                      <a:lnTo>
                        <a:pt x="27" y="18"/>
                      </a:lnTo>
                      <a:lnTo>
                        <a:pt x="36" y="18"/>
                      </a:lnTo>
                      <a:lnTo>
                        <a:pt x="36" y="9"/>
                      </a:lnTo>
                      <a:lnTo>
                        <a:pt x="36" y="18"/>
                      </a:lnTo>
                      <a:lnTo>
                        <a:pt x="36" y="9"/>
                      </a:lnTo>
                      <a:lnTo>
                        <a:pt x="36" y="0"/>
                      </a:lnTo>
                      <a:lnTo>
                        <a:pt x="45" y="0"/>
                      </a:lnTo>
                      <a:lnTo>
                        <a:pt x="45" y="9"/>
                      </a:lnTo>
                      <a:lnTo>
                        <a:pt x="45" y="18"/>
                      </a:lnTo>
                      <a:lnTo>
                        <a:pt x="62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95" name="Freeform 527"/>
                <p:cNvSpPr>
                  <a:spLocks noChangeAspect="1"/>
                </p:cNvSpPr>
                <p:nvPr/>
              </p:nvSpPr>
              <p:spPr bwMode="auto">
                <a:xfrm>
                  <a:off x="5335" y="3580"/>
                  <a:ext cx="1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8"/>
                    </a:cxn>
                  </a:cxnLst>
                  <a:rect l="0" t="0" r="r" b="b"/>
                  <a:pathLst>
                    <a:path w="17" h="1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96" name="Freeform 528"/>
                <p:cNvSpPr>
                  <a:spLocks noChangeAspect="1"/>
                </p:cNvSpPr>
                <p:nvPr/>
              </p:nvSpPr>
              <p:spPr bwMode="auto">
                <a:xfrm>
                  <a:off x="5335" y="3589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97" name="Freeform 529"/>
                <p:cNvSpPr>
                  <a:spLocks noChangeAspect="1"/>
                </p:cNvSpPr>
                <p:nvPr/>
              </p:nvSpPr>
              <p:spPr bwMode="auto">
                <a:xfrm>
                  <a:off x="5335" y="359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98" name="Freeform 530"/>
                <p:cNvSpPr>
                  <a:spLocks noChangeAspect="1"/>
                </p:cNvSpPr>
                <p:nvPr/>
              </p:nvSpPr>
              <p:spPr bwMode="auto">
                <a:xfrm>
                  <a:off x="5326" y="3598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499" name="Freeform 531"/>
                <p:cNvSpPr>
                  <a:spLocks noChangeAspect="1"/>
                </p:cNvSpPr>
                <p:nvPr/>
              </p:nvSpPr>
              <p:spPr bwMode="auto">
                <a:xfrm>
                  <a:off x="5357" y="3611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0" name="Freeform 532"/>
                <p:cNvSpPr>
                  <a:spLocks noChangeAspect="1"/>
                </p:cNvSpPr>
                <p:nvPr/>
              </p:nvSpPr>
              <p:spPr bwMode="auto">
                <a:xfrm>
                  <a:off x="5352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1" name="Freeform 533"/>
                <p:cNvSpPr>
                  <a:spLocks noChangeAspect="1"/>
                </p:cNvSpPr>
                <p:nvPr/>
              </p:nvSpPr>
              <p:spPr bwMode="auto">
                <a:xfrm>
                  <a:off x="5357" y="3611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16" y="16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2" name="Freeform 534"/>
                <p:cNvSpPr>
                  <a:spLocks noChangeAspect="1"/>
                </p:cNvSpPr>
                <p:nvPr/>
              </p:nvSpPr>
              <p:spPr bwMode="auto">
                <a:xfrm>
                  <a:off x="5352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3" name="Freeform 535"/>
                <p:cNvSpPr>
                  <a:spLocks noChangeAspect="1"/>
                </p:cNvSpPr>
                <p:nvPr/>
              </p:nvSpPr>
              <p:spPr bwMode="auto">
                <a:xfrm>
                  <a:off x="5361" y="361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4" name="Freeform 536"/>
                <p:cNvSpPr>
                  <a:spLocks noChangeAspect="1"/>
                </p:cNvSpPr>
                <p:nvPr/>
              </p:nvSpPr>
              <p:spPr bwMode="auto">
                <a:xfrm>
                  <a:off x="5335" y="3598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7" y="16"/>
                    </a:cxn>
                    <a:cxn ang="0">
                      <a:pos x="9" y="16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17">
                      <a:moveTo>
                        <a:pt x="17" y="16"/>
                      </a:moveTo>
                      <a:lnTo>
                        <a:pt x="9" y="16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5" name="Freeform 537"/>
                <p:cNvSpPr>
                  <a:spLocks noChangeAspect="1"/>
                </p:cNvSpPr>
                <p:nvPr/>
              </p:nvSpPr>
              <p:spPr bwMode="auto">
                <a:xfrm>
                  <a:off x="5326" y="3598"/>
                  <a:ext cx="36" cy="18"/>
                </a:xfrm>
                <a:custGeom>
                  <a:avLst/>
                  <a:gdLst/>
                  <a:ahLst/>
                  <a:cxnLst>
                    <a:cxn ang="0">
                      <a:pos x="35" y="17"/>
                    </a:cxn>
                    <a:cxn ang="0">
                      <a:pos x="26" y="17"/>
                    </a:cxn>
                    <a:cxn ang="0">
                      <a:pos x="26" y="8"/>
                    </a:cxn>
                    <a:cxn ang="0">
                      <a:pos x="18" y="8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18">
                      <a:moveTo>
                        <a:pt x="35" y="17"/>
                      </a:moveTo>
                      <a:lnTo>
                        <a:pt x="26" y="17"/>
                      </a:lnTo>
                      <a:lnTo>
                        <a:pt x="26" y="8"/>
                      </a:lnTo>
                      <a:lnTo>
                        <a:pt x="18" y="8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6" name="Freeform 538"/>
                <p:cNvSpPr>
                  <a:spLocks noChangeAspect="1"/>
                </p:cNvSpPr>
                <p:nvPr/>
              </p:nvSpPr>
              <p:spPr bwMode="auto">
                <a:xfrm>
                  <a:off x="5344" y="359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7" name="Freeform 539"/>
                <p:cNvSpPr>
                  <a:spLocks noChangeAspect="1"/>
                </p:cNvSpPr>
                <p:nvPr/>
              </p:nvSpPr>
              <p:spPr bwMode="auto">
                <a:xfrm>
                  <a:off x="5326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8" name="Freeform 540"/>
                <p:cNvSpPr>
                  <a:spLocks noChangeAspect="1"/>
                </p:cNvSpPr>
                <p:nvPr/>
              </p:nvSpPr>
              <p:spPr bwMode="auto">
                <a:xfrm>
                  <a:off x="5335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09" name="Freeform 541"/>
                <p:cNvSpPr>
                  <a:spLocks noChangeAspect="1"/>
                </p:cNvSpPr>
                <p:nvPr/>
              </p:nvSpPr>
              <p:spPr bwMode="auto">
                <a:xfrm>
                  <a:off x="5361" y="361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0" name="Freeform 542"/>
                <p:cNvSpPr>
                  <a:spLocks noChangeAspect="1"/>
                </p:cNvSpPr>
                <p:nvPr/>
              </p:nvSpPr>
              <p:spPr bwMode="auto">
                <a:xfrm>
                  <a:off x="5344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1" name="Freeform 543"/>
                <p:cNvSpPr>
                  <a:spLocks noChangeAspect="1"/>
                </p:cNvSpPr>
                <p:nvPr/>
              </p:nvSpPr>
              <p:spPr bwMode="auto">
                <a:xfrm>
                  <a:off x="5344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2" name="Freeform 544"/>
                <p:cNvSpPr>
                  <a:spLocks noChangeAspect="1"/>
                </p:cNvSpPr>
                <p:nvPr/>
              </p:nvSpPr>
              <p:spPr bwMode="auto">
                <a:xfrm>
                  <a:off x="5344" y="3598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3" name="Freeform 545"/>
                <p:cNvSpPr>
                  <a:spLocks noChangeAspect="1"/>
                </p:cNvSpPr>
                <p:nvPr/>
              </p:nvSpPr>
              <p:spPr bwMode="auto">
                <a:xfrm>
                  <a:off x="5326" y="3598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4" name="Freeform 546"/>
                <p:cNvSpPr>
                  <a:spLocks noChangeAspect="1"/>
                </p:cNvSpPr>
                <p:nvPr/>
              </p:nvSpPr>
              <p:spPr bwMode="auto">
                <a:xfrm>
                  <a:off x="5335" y="359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5" name="Freeform 547"/>
                <p:cNvSpPr>
                  <a:spLocks noChangeAspect="1"/>
                </p:cNvSpPr>
                <p:nvPr/>
              </p:nvSpPr>
              <p:spPr bwMode="auto">
                <a:xfrm>
                  <a:off x="5326" y="3598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6" name="Freeform 548"/>
                <p:cNvSpPr>
                  <a:spLocks noChangeAspect="1"/>
                </p:cNvSpPr>
                <p:nvPr/>
              </p:nvSpPr>
              <p:spPr bwMode="auto">
                <a:xfrm>
                  <a:off x="5335" y="3589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7" name="Line 549"/>
                <p:cNvSpPr>
                  <a:spLocks noChangeAspect="1" noChangeShapeType="1"/>
                </p:cNvSpPr>
                <p:nvPr/>
              </p:nvSpPr>
              <p:spPr bwMode="auto">
                <a:xfrm>
                  <a:off x="5316" y="3615"/>
                  <a:ext cx="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18" name="Freeform 550"/>
                <p:cNvSpPr>
                  <a:spLocks noChangeAspect="1"/>
                </p:cNvSpPr>
                <p:nvPr/>
              </p:nvSpPr>
              <p:spPr bwMode="auto">
                <a:xfrm>
                  <a:off x="5308" y="3606"/>
                  <a:ext cx="37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8" y="0"/>
                    </a:cxn>
                    <a:cxn ang="0">
                      <a:pos x="27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17">
                      <a:moveTo>
                        <a:pt x="0" y="16"/>
                      </a:moveTo>
                      <a:lnTo>
                        <a:pt x="18" y="0"/>
                      </a:lnTo>
                      <a:lnTo>
                        <a:pt x="27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19" name="Freeform 551"/>
                <p:cNvSpPr>
                  <a:spLocks noChangeAspect="1"/>
                </p:cNvSpPr>
                <p:nvPr/>
              </p:nvSpPr>
              <p:spPr bwMode="auto">
                <a:xfrm>
                  <a:off x="5344" y="3589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8" h="17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20" name="Freeform 552"/>
                <p:cNvSpPr>
                  <a:spLocks noChangeAspect="1"/>
                </p:cNvSpPr>
                <p:nvPr/>
              </p:nvSpPr>
              <p:spPr bwMode="auto">
                <a:xfrm>
                  <a:off x="5308" y="3606"/>
                  <a:ext cx="45" cy="17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27" y="0"/>
                    </a:cxn>
                    <a:cxn ang="0">
                      <a:pos x="9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5" h="17">
                      <a:moveTo>
                        <a:pt x="44" y="0"/>
                      </a:moveTo>
                      <a:lnTo>
                        <a:pt x="27" y="0"/>
                      </a:lnTo>
                      <a:lnTo>
                        <a:pt x="9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21" name="Freeform 553"/>
                <p:cNvSpPr>
                  <a:spLocks noChangeAspect="1"/>
                </p:cNvSpPr>
                <p:nvPr/>
              </p:nvSpPr>
              <p:spPr bwMode="auto">
                <a:xfrm>
                  <a:off x="5352" y="3589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9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8">
                      <a:moveTo>
                        <a:pt x="0" y="17"/>
                      </a:moveTo>
                      <a:lnTo>
                        <a:pt x="0" y="9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22" name="Freeform 554"/>
                <p:cNvSpPr>
                  <a:spLocks noChangeAspect="1"/>
                </p:cNvSpPr>
                <p:nvPr/>
              </p:nvSpPr>
              <p:spPr bwMode="auto">
                <a:xfrm>
                  <a:off x="5308" y="3598"/>
                  <a:ext cx="28" cy="1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18" y="8"/>
                    </a:cxn>
                    <a:cxn ang="0">
                      <a:pos x="9" y="8"/>
                    </a:cxn>
                    <a:cxn ang="0">
                      <a:pos x="0" y="8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" h="18">
                      <a:moveTo>
                        <a:pt x="27" y="0"/>
                      </a:moveTo>
                      <a:lnTo>
                        <a:pt x="18" y="8"/>
                      </a:lnTo>
                      <a:lnTo>
                        <a:pt x="9" y="8"/>
                      </a:lnTo>
                      <a:lnTo>
                        <a:pt x="0" y="8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23" name="Freeform 555"/>
                <p:cNvSpPr>
                  <a:spLocks noChangeAspect="1"/>
                </p:cNvSpPr>
                <p:nvPr/>
              </p:nvSpPr>
              <p:spPr bwMode="auto">
                <a:xfrm>
                  <a:off x="5344" y="3589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6"/>
                    </a:cxn>
                    <a:cxn ang="0">
                      <a:pos x="8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8" h="17">
                      <a:moveTo>
                        <a:pt x="0" y="16"/>
                      </a:moveTo>
                      <a:lnTo>
                        <a:pt x="8" y="16"/>
                      </a:lnTo>
                      <a:lnTo>
                        <a:pt x="8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24" name="Freeform 556"/>
                <p:cNvSpPr>
                  <a:spLocks noChangeAspect="1"/>
                </p:cNvSpPr>
                <p:nvPr/>
              </p:nvSpPr>
              <p:spPr bwMode="auto">
                <a:xfrm>
                  <a:off x="5335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25" name="Freeform 557"/>
                <p:cNvSpPr>
                  <a:spLocks noChangeAspect="1"/>
                </p:cNvSpPr>
                <p:nvPr/>
              </p:nvSpPr>
              <p:spPr bwMode="auto">
                <a:xfrm>
                  <a:off x="5344" y="3598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6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26" name="Line 558"/>
                <p:cNvSpPr>
                  <a:spLocks noChangeAspect="1" noChangeShapeType="1"/>
                </p:cNvSpPr>
                <p:nvPr/>
              </p:nvSpPr>
              <p:spPr bwMode="auto">
                <a:xfrm>
                  <a:off x="5352" y="358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27" name="Line 5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344" y="3597"/>
                  <a:ext cx="0" cy="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28" name="Line 560"/>
                <p:cNvSpPr>
                  <a:spLocks noChangeAspect="1" noChangeShapeType="1"/>
                </p:cNvSpPr>
                <p:nvPr/>
              </p:nvSpPr>
              <p:spPr bwMode="auto">
                <a:xfrm>
                  <a:off x="5352" y="359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29" name="Line 561"/>
                <p:cNvSpPr>
                  <a:spLocks noChangeAspect="1" noChangeShapeType="1"/>
                </p:cNvSpPr>
                <p:nvPr/>
              </p:nvSpPr>
              <p:spPr bwMode="auto">
                <a:xfrm>
                  <a:off x="5339" y="3593"/>
                  <a:ext cx="0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30" name="Line 562"/>
                <p:cNvSpPr>
                  <a:spLocks noChangeAspect="1" noChangeShapeType="1"/>
                </p:cNvSpPr>
                <p:nvPr/>
              </p:nvSpPr>
              <p:spPr bwMode="auto">
                <a:xfrm>
                  <a:off x="5352" y="3589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31" name="Line 5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48" y="3584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32" name="Line 5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30" y="3593"/>
                  <a:ext cx="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33" name="Freeform 565"/>
                <p:cNvSpPr>
                  <a:spLocks noChangeAspect="1"/>
                </p:cNvSpPr>
                <p:nvPr/>
              </p:nvSpPr>
              <p:spPr bwMode="auto">
                <a:xfrm>
                  <a:off x="5317" y="3589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7"/>
                    </a:cxn>
                  </a:cxnLst>
                  <a:rect l="0" t="0" r="r" b="b"/>
                  <a:pathLst>
                    <a:path w="17" h="18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34" name="Freeform 566"/>
                <p:cNvSpPr>
                  <a:spLocks noChangeAspect="1"/>
                </p:cNvSpPr>
                <p:nvPr/>
              </p:nvSpPr>
              <p:spPr bwMode="auto">
                <a:xfrm>
                  <a:off x="5335" y="3589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35" name="Freeform 567"/>
                <p:cNvSpPr>
                  <a:spLocks noChangeAspect="1"/>
                </p:cNvSpPr>
                <p:nvPr/>
              </p:nvSpPr>
              <p:spPr bwMode="auto">
                <a:xfrm>
                  <a:off x="5326" y="3589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36" name="Freeform 568"/>
                <p:cNvSpPr>
                  <a:spLocks noChangeAspect="1"/>
                </p:cNvSpPr>
                <p:nvPr/>
              </p:nvSpPr>
              <p:spPr bwMode="auto">
                <a:xfrm>
                  <a:off x="5357" y="3611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37" name="Freeform 569"/>
                <p:cNvSpPr>
                  <a:spLocks noChangeAspect="1"/>
                </p:cNvSpPr>
                <p:nvPr/>
              </p:nvSpPr>
              <p:spPr bwMode="auto">
                <a:xfrm>
                  <a:off x="5352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38" name="Freeform 570"/>
                <p:cNvSpPr>
                  <a:spLocks noChangeAspect="1"/>
                </p:cNvSpPr>
                <p:nvPr/>
              </p:nvSpPr>
              <p:spPr bwMode="auto">
                <a:xfrm>
                  <a:off x="5352" y="358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39" name="Freeform 571"/>
                <p:cNvSpPr>
                  <a:spLocks noChangeAspect="1"/>
                </p:cNvSpPr>
                <p:nvPr/>
              </p:nvSpPr>
              <p:spPr bwMode="auto">
                <a:xfrm>
                  <a:off x="5308" y="3606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40" name="Line 572"/>
                <p:cNvSpPr>
                  <a:spLocks noChangeAspect="1" noChangeShapeType="1"/>
                </p:cNvSpPr>
                <p:nvPr/>
              </p:nvSpPr>
              <p:spPr bwMode="auto">
                <a:xfrm>
                  <a:off x="5352" y="359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41" name="Freeform 573"/>
                <p:cNvSpPr>
                  <a:spLocks noChangeAspect="1"/>
                </p:cNvSpPr>
                <p:nvPr/>
              </p:nvSpPr>
              <p:spPr bwMode="auto">
                <a:xfrm>
                  <a:off x="5344" y="3589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42" name="Freeform 574"/>
                <p:cNvSpPr>
                  <a:spLocks noChangeAspect="1"/>
                </p:cNvSpPr>
                <p:nvPr/>
              </p:nvSpPr>
              <p:spPr bwMode="auto">
                <a:xfrm>
                  <a:off x="5326" y="3598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43" name="Line 575"/>
                <p:cNvSpPr>
                  <a:spLocks noChangeAspect="1" noChangeShapeType="1"/>
                </p:cNvSpPr>
                <p:nvPr/>
              </p:nvSpPr>
              <p:spPr bwMode="auto">
                <a:xfrm>
                  <a:off x="5343" y="359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44" name="Line 576"/>
                <p:cNvSpPr>
                  <a:spLocks noChangeAspect="1" noChangeShapeType="1"/>
                </p:cNvSpPr>
                <p:nvPr/>
              </p:nvSpPr>
              <p:spPr bwMode="auto">
                <a:xfrm>
                  <a:off x="5343" y="3606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45" name="Freeform 577"/>
                <p:cNvSpPr>
                  <a:spLocks noChangeAspect="1"/>
                </p:cNvSpPr>
                <p:nvPr/>
              </p:nvSpPr>
              <p:spPr bwMode="auto">
                <a:xfrm>
                  <a:off x="5335" y="36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7" h="1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46" name="Freeform 578"/>
                <p:cNvSpPr>
                  <a:spLocks noChangeAspect="1"/>
                </p:cNvSpPr>
                <p:nvPr/>
              </p:nvSpPr>
              <p:spPr bwMode="auto">
                <a:xfrm>
                  <a:off x="5326" y="3598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17">
                      <a:moveTo>
                        <a:pt x="18" y="16"/>
                      </a:move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47" name="Freeform 579"/>
                <p:cNvSpPr>
                  <a:spLocks noChangeAspect="1"/>
                </p:cNvSpPr>
                <p:nvPr/>
              </p:nvSpPr>
              <p:spPr bwMode="auto">
                <a:xfrm>
                  <a:off x="5326" y="3598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48" name="Line 580"/>
                <p:cNvSpPr>
                  <a:spLocks noChangeAspect="1" noChangeShapeType="1"/>
                </p:cNvSpPr>
                <p:nvPr/>
              </p:nvSpPr>
              <p:spPr bwMode="auto">
                <a:xfrm>
                  <a:off x="5343" y="359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49" name="Freeform 581"/>
                <p:cNvSpPr>
                  <a:spLocks noChangeAspect="1"/>
                </p:cNvSpPr>
                <p:nvPr/>
              </p:nvSpPr>
              <p:spPr bwMode="auto">
                <a:xfrm>
                  <a:off x="5326" y="3598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550" name="Line 582"/>
                <p:cNvSpPr>
                  <a:spLocks noChangeAspect="1" noChangeShapeType="1"/>
                </p:cNvSpPr>
                <p:nvPr/>
              </p:nvSpPr>
              <p:spPr bwMode="auto">
                <a:xfrm>
                  <a:off x="5343" y="359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551" name="Line 583"/>
                <p:cNvSpPr>
                  <a:spLocks noChangeAspect="1" noChangeShapeType="1"/>
                </p:cNvSpPr>
                <p:nvPr/>
              </p:nvSpPr>
              <p:spPr bwMode="auto">
                <a:xfrm>
                  <a:off x="5352" y="3598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64018" name="Group 584"/>
          <p:cNvGrpSpPr>
            <a:grpSpLocks/>
          </p:cNvGrpSpPr>
          <p:nvPr/>
        </p:nvGrpSpPr>
        <p:grpSpPr bwMode="auto">
          <a:xfrm>
            <a:off x="7393806" y="5347827"/>
            <a:ext cx="1103851" cy="416334"/>
            <a:chOff x="4592" y="3350"/>
            <a:chExt cx="951" cy="358"/>
          </a:xfrm>
        </p:grpSpPr>
        <p:pic>
          <p:nvPicPr>
            <p:cNvPr id="1364553" name="Picture 58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45" y="3350"/>
              <a:ext cx="1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64554" name="Picture 58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6" y="3355"/>
              <a:ext cx="25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64555" name="Picture 5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92" y="3429"/>
              <a:ext cx="19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64556" name="Picture 5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7430" y="5779524"/>
            <a:ext cx="294770" cy="192037"/>
          </a:xfrm>
          <a:prstGeom prst="rect">
            <a:avLst/>
          </a:prstGeom>
          <a:noFill/>
        </p:spPr>
      </p:pic>
      <p:sp>
        <p:nvSpPr>
          <p:cNvPr id="1364557" name="Rectangle 589"/>
          <p:cNvSpPr>
            <a:spLocks noChangeAspect="1" noChangeArrowheads="1"/>
          </p:cNvSpPr>
          <p:nvPr/>
        </p:nvSpPr>
        <p:spPr bwMode="auto">
          <a:xfrm>
            <a:off x="7131277" y="4390718"/>
            <a:ext cx="1841851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Synthetic Aperture RADAR</a:t>
            </a:r>
          </a:p>
        </p:txBody>
      </p:sp>
      <p:sp>
        <p:nvSpPr>
          <p:cNvPr id="1364558" name="Rectangle 590"/>
          <p:cNvSpPr>
            <a:spLocks noChangeAspect="1" noChangeArrowheads="1"/>
          </p:cNvSpPr>
          <p:nvPr/>
        </p:nvSpPr>
        <p:spPr bwMode="auto">
          <a:xfrm>
            <a:off x="3437444" y="5409279"/>
            <a:ext cx="2192523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Ground Moving Target Detection</a:t>
            </a:r>
          </a:p>
        </p:txBody>
      </p:sp>
      <p:sp>
        <p:nvSpPr>
          <p:cNvPr id="1364559" name="Rectangle 591"/>
          <p:cNvSpPr>
            <a:spLocks noChangeAspect="1" noChangeArrowheads="1"/>
          </p:cNvSpPr>
          <p:nvPr/>
        </p:nvSpPr>
        <p:spPr bwMode="auto">
          <a:xfrm>
            <a:off x="5115482" y="1852767"/>
            <a:ext cx="2233112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Air-to-Air Target Detection/Track</a:t>
            </a:r>
          </a:p>
        </p:txBody>
      </p:sp>
      <p:sp>
        <p:nvSpPr>
          <p:cNvPr id="1364560" name="Rectangle 592"/>
          <p:cNvSpPr>
            <a:spLocks noChangeAspect="1" noChangeArrowheads="1"/>
          </p:cNvSpPr>
          <p:nvPr/>
        </p:nvSpPr>
        <p:spPr bwMode="auto">
          <a:xfrm>
            <a:off x="7023809" y="4948392"/>
            <a:ext cx="119263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/>
            <a:r>
              <a:rPr lang="en-US" sz="1200" b="1" dirty="0"/>
              <a:t>Electronic Attack/</a:t>
            </a:r>
          </a:p>
          <a:p>
            <a:pPr marL="112098" indent="-112098" defTabSz="976634"/>
            <a:r>
              <a:rPr lang="en-US" sz="1200" b="1" dirty="0"/>
              <a:t>High Gain ESM</a:t>
            </a:r>
          </a:p>
        </p:txBody>
      </p:sp>
      <p:sp>
        <p:nvSpPr>
          <p:cNvPr id="1364561" name="Rectangle 593"/>
          <p:cNvSpPr>
            <a:spLocks noChangeAspect="1" noChangeArrowheads="1"/>
          </p:cNvSpPr>
          <p:nvPr/>
        </p:nvSpPr>
        <p:spPr bwMode="auto">
          <a:xfrm>
            <a:off x="6924016" y="6034549"/>
            <a:ext cx="774251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/>
            <a:r>
              <a:rPr lang="en-US" sz="1200" b="1" dirty="0"/>
              <a:t>Sea Surface</a:t>
            </a:r>
          </a:p>
          <a:p>
            <a:pPr marL="112098" indent="-112098" defTabSz="976634"/>
            <a:r>
              <a:rPr lang="en-US" sz="1200" b="1" dirty="0"/>
              <a:t>Detection</a:t>
            </a:r>
          </a:p>
        </p:txBody>
      </p:sp>
      <p:sp>
        <p:nvSpPr>
          <p:cNvPr id="1364562" name="Text Box 594"/>
          <p:cNvSpPr txBox="1">
            <a:spLocks noChangeArrowheads="1"/>
          </p:cNvSpPr>
          <p:nvPr/>
        </p:nvSpPr>
        <p:spPr bwMode="auto">
          <a:xfrm>
            <a:off x="7084911" y="6692081"/>
            <a:ext cx="1896352" cy="12311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935174"/>
            <a:r>
              <a:rPr lang="en-US" altLang="en-US" sz="800" dirty="0"/>
              <a:t>JSF Approved General Briefing Oct 2003 - </a:t>
            </a:r>
            <a:fld id="{BC9D85F3-BBB7-44C5-9919-D1BEB0F20670}" type="slidenum">
              <a:rPr lang="en-US" altLang="en-US" sz="800"/>
              <a:pPr algn="r" defTabSz="935174"/>
              <a:t>15</a:t>
            </a:fld>
            <a:endParaRPr lang="en-US" altLang="en-US" sz="8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318" y="1471766"/>
            <a:ext cx="4154410" cy="426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587" y="1444113"/>
            <a:ext cx="4274160" cy="42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1335873" y="5175954"/>
            <a:ext cx="2043036" cy="33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73" tIns="40986" rIns="81973" bIns="40986" anchor="ctr">
            <a:spAutoFit/>
          </a:bodyPr>
          <a:lstStyle/>
          <a:p>
            <a:pPr algn="ctr" defTabSz="820618" eaLnBrk="0" hangingPunct="0"/>
            <a:r>
              <a:rPr lang="en-US" sz="1600" b="1" dirty="0">
                <a:solidFill>
                  <a:schemeClr val="bg1"/>
                </a:solidFill>
              </a:rPr>
              <a:t>Legacy Resolution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5456320" y="5177303"/>
            <a:ext cx="249940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73" tIns="40986" rIns="81973" bIns="40986" anchor="ctr">
            <a:spAutoFit/>
          </a:bodyPr>
          <a:lstStyle/>
          <a:p>
            <a:pPr algn="ctr" defTabSz="820618" eaLnBrk="0" hangingPunct="0"/>
            <a:r>
              <a:rPr lang="en-US" sz="1600" b="1" dirty="0">
                <a:solidFill>
                  <a:schemeClr val="bg1"/>
                </a:solidFill>
              </a:rPr>
              <a:t>JSF APG-81 Resolution</a:t>
            </a:r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 flipH="1">
            <a:off x="2591525" y="2591722"/>
            <a:ext cx="2589982" cy="9140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88351" tIns="44175" rIns="88351" bIns="44175"/>
          <a:lstStyle/>
          <a:p>
            <a:endParaRPr lang="en-US"/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2286000" y="3352185"/>
            <a:ext cx="305516" cy="382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88333" tIns="44167" rIns="88333" bIns="44167" anchor="ctr"/>
          <a:lstStyle/>
          <a:p>
            <a:pPr algn="ctr" eaLnBrk="0" hangingPunct="0"/>
            <a:endParaRPr lang="en-US"/>
          </a:p>
        </p:txBody>
      </p:sp>
      <p:sp>
        <p:nvSpPr>
          <p:cNvPr id="727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SAR Maps</a:t>
            </a: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2760406" y="6715801"/>
            <a:ext cx="388728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altLang="en-US" sz="800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DISTRIBUTION STATEMENT A: Approved for public release; distribution is unlimited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8864977" y="11430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3275702" y="1468854"/>
            <a:ext cx="5389105" cy="5268654"/>
          </a:xfrm>
          <a:prstGeom prst="ellipse">
            <a:avLst/>
          </a:prstGeom>
          <a:gradFill rotWithShape="1">
            <a:gsLst>
              <a:gs pos="0">
                <a:srgbClr val="A2FFA3"/>
              </a:gs>
              <a:gs pos="100000">
                <a:srgbClr val="A5FFA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pic>
        <p:nvPicPr>
          <p:cNvPr id="8197" name="Picture 5" descr="F-35 Sensor Overview_revi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900" y="2089962"/>
            <a:ext cx="5629430" cy="396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577223" y="228600"/>
            <a:ext cx="6497513" cy="761682"/>
          </a:xfrm>
        </p:spPr>
        <p:txBody>
          <a:bodyPr/>
          <a:lstStyle/>
          <a:p>
            <a:r>
              <a:rPr lang="en-US" altLang="en-US" dirty="0"/>
              <a:t>Integrated Avionics Suite</a:t>
            </a:r>
            <a:endParaRPr lang="en-US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802172" y="1237912"/>
            <a:ext cx="497187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18139"/>
            <a:r>
              <a:rPr lang="en-US" altLang="en-US" sz="1600" b="1" dirty="0"/>
              <a:t>Full Spherical Coverage by Distributed Aperture System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flipH="1">
            <a:off x="4902629" y="2546110"/>
            <a:ext cx="793487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Fwd Band 2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866637" y="3887299"/>
            <a:ext cx="716543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Aft Band 2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3013529" y="3591808"/>
            <a:ext cx="243238" cy="26967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168751" y="3114144"/>
            <a:ext cx="773097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RADAR </a:t>
            </a:r>
          </a:p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Array &amp;</a:t>
            </a:r>
          </a:p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 Electronics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 rot="3422270">
            <a:off x="5781960" y="5389289"/>
            <a:ext cx="609631" cy="75739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275703" y="3927464"/>
            <a:ext cx="142738" cy="27541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 rot="-2003284">
            <a:off x="6331470" y="5764966"/>
            <a:ext cx="75739" cy="15348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 rot="-2003284">
            <a:off x="5782364" y="4941605"/>
            <a:ext cx="75739" cy="152049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4028427">
            <a:off x="5788636" y="2218833"/>
            <a:ext cx="625411" cy="975865"/>
            <a:chOff x="2712" y="3390"/>
            <a:chExt cx="394" cy="615"/>
          </a:xfrm>
        </p:grpSpPr>
        <p:sp>
          <p:nvSpPr>
            <p:cNvPr id="8240" name="Rectangle 17"/>
            <p:cNvSpPr>
              <a:spLocks noChangeArrowheads="1"/>
            </p:cNvSpPr>
            <p:nvPr/>
          </p:nvSpPr>
          <p:spPr bwMode="auto">
            <a:xfrm rot="3422270">
              <a:off x="2712" y="3672"/>
              <a:ext cx="384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Rectangle 18"/>
            <p:cNvSpPr>
              <a:spLocks noChangeArrowheads="1"/>
            </p:cNvSpPr>
            <p:nvPr/>
          </p:nvSpPr>
          <p:spPr bwMode="auto">
            <a:xfrm rot="-2003284">
              <a:off x="3058" y="3909"/>
              <a:ext cx="48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Rectangle 19"/>
            <p:cNvSpPr>
              <a:spLocks noChangeArrowheads="1"/>
            </p:cNvSpPr>
            <p:nvPr/>
          </p:nvSpPr>
          <p:spPr bwMode="auto">
            <a:xfrm rot="-2003284">
              <a:off x="2712" y="3390"/>
              <a:ext cx="48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9" name="Rectangle 20"/>
          <p:cNvSpPr>
            <a:spLocks noChangeArrowheads="1"/>
          </p:cNvSpPr>
          <p:nvPr/>
        </p:nvSpPr>
        <p:spPr bwMode="auto">
          <a:xfrm rot="872667">
            <a:off x="6861642" y="5736277"/>
            <a:ext cx="74282" cy="11905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 rot="872667">
            <a:off x="8210374" y="4396522"/>
            <a:ext cx="75739" cy="21516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11" name="Rectangle 22"/>
          <p:cNvSpPr>
            <a:spLocks noChangeArrowheads="1"/>
          </p:cNvSpPr>
          <p:nvPr/>
        </p:nvSpPr>
        <p:spPr bwMode="auto">
          <a:xfrm rot="-827681">
            <a:off x="8210374" y="3445496"/>
            <a:ext cx="75739" cy="21516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12" name="Rectangle 23"/>
          <p:cNvSpPr>
            <a:spLocks noChangeArrowheads="1"/>
          </p:cNvSpPr>
          <p:nvPr/>
        </p:nvSpPr>
        <p:spPr bwMode="auto">
          <a:xfrm rot="-827681">
            <a:off x="6870381" y="2203282"/>
            <a:ext cx="75739" cy="1635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13" name="Rectangle 24"/>
          <p:cNvSpPr>
            <a:spLocks noChangeArrowheads="1"/>
          </p:cNvSpPr>
          <p:nvPr/>
        </p:nvSpPr>
        <p:spPr bwMode="auto">
          <a:xfrm flipH="1">
            <a:off x="5051194" y="5776442"/>
            <a:ext cx="952184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Fwd Band 3/4 </a:t>
            </a:r>
          </a:p>
        </p:txBody>
      </p:sp>
      <p:sp>
        <p:nvSpPr>
          <p:cNvPr id="8214" name="Rectangle 25"/>
          <p:cNvSpPr>
            <a:spLocks noChangeArrowheads="1"/>
          </p:cNvSpPr>
          <p:nvPr/>
        </p:nvSpPr>
        <p:spPr bwMode="auto">
          <a:xfrm>
            <a:off x="5062846" y="1531969"/>
            <a:ext cx="148438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18139"/>
            <a:r>
              <a:rPr lang="en-US" altLang="en-US" sz="1500" b="1" dirty="0">
                <a:solidFill>
                  <a:srgbClr val="000000"/>
                </a:solidFill>
              </a:rPr>
              <a:t>RWR</a:t>
            </a:r>
          </a:p>
          <a:p>
            <a:pPr defTabSz="418139"/>
            <a:r>
              <a:rPr lang="en-US" altLang="en-US" sz="1500" b="1" dirty="0">
                <a:solidFill>
                  <a:srgbClr val="000000"/>
                </a:solidFill>
              </a:rPr>
              <a:t>360 Deg Coverage</a:t>
            </a:r>
            <a:endParaRPr lang="en-US" altLang="en-US" sz="1500" b="1" baseline="-25000" dirty="0">
              <a:solidFill>
                <a:srgbClr val="000000"/>
              </a:solidFill>
            </a:endParaRPr>
          </a:p>
        </p:txBody>
      </p:sp>
      <p:sp>
        <p:nvSpPr>
          <p:cNvPr id="8215" name="AutoShape 26"/>
          <p:cNvSpPr>
            <a:spLocks noChangeArrowheads="1"/>
          </p:cNvSpPr>
          <p:nvPr/>
        </p:nvSpPr>
        <p:spPr bwMode="auto">
          <a:xfrm rot="4153033">
            <a:off x="4194930" y="4002531"/>
            <a:ext cx="305534" cy="3058681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16" name="AutoShape 27"/>
          <p:cNvSpPr>
            <a:spLocks noChangeArrowheads="1"/>
          </p:cNvSpPr>
          <p:nvPr/>
        </p:nvSpPr>
        <p:spPr bwMode="auto">
          <a:xfrm rot="4839673">
            <a:off x="1641649" y="2877179"/>
            <a:ext cx="304099" cy="2969834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17" name="Rectangle 28"/>
          <p:cNvSpPr>
            <a:spLocks noChangeArrowheads="1"/>
          </p:cNvSpPr>
          <p:nvPr/>
        </p:nvSpPr>
        <p:spPr bwMode="auto">
          <a:xfrm flipH="1">
            <a:off x="4934673" y="5373367"/>
            <a:ext cx="793487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Fwd Band 2</a:t>
            </a:r>
          </a:p>
        </p:txBody>
      </p:sp>
      <p:sp>
        <p:nvSpPr>
          <p:cNvPr id="8218" name="Oval 29"/>
          <p:cNvSpPr>
            <a:spLocks noChangeArrowheads="1"/>
          </p:cNvSpPr>
          <p:nvPr/>
        </p:nvSpPr>
        <p:spPr bwMode="auto">
          <a:xfrm rot="-997079">
            <a:off x="2843117" y="5922753"/>
            <a:ext cx="151478" cy="304099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19" name="Oval 30"/>
          <p:cNvSpPr>
            <a:spLocks noChangeArrowheads="1"/>
          </p:cNvSpPr>
          <p:nvPr/>
        </p:nvSpPr>
        <p:spPr bwMode="auto">
          <a:xfrm rot="-997079">
            <a:off x="263630" y="4445293"/>
            <a:ext cx="179151" cy="309836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20" name="Rectangle 31"/>
          <p:cNvSpPr>
            <a:spLocks noChangeArrowheads="1"/>
          </p:cNvSpPr>
          <p:nvPr/>
        </p:nvSpPr>
        <p:spPr bwMode="auto">
          <a:xfrm>
            <a:off x="4895347" y="3573161"/>
            <a:ext cx="1372037" cy="238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523" tIns="47581" rIns="93523" bIns="47581">
            <a:spAutoFit/>
          </a:bodyPr>
          <a:lstStyle/>
          <a:p>
            <a:pPr defTabSz="933217">
              <a:lnSpc>
                <a:spcPct val="85000"/>
              </a:lnSpc>
            </a:pPr>
            <a:r>
              <a:rPr lang="en-US" altLang="en-US" sz="1600" b="1" baseline="-25000" dirty="0">
                <a:solidFill>
                  <a:srgbClr val="000000"/>
                </a:solidFill>
              </a:rPr>
              <a:t>DAS Apertures </a:t>
            </a:r>
          </a:p>
        </p:txBody>
      </p:sp>
      <p:sp>
        <p:nvSpPr>
          <p:cNvPr id="8221" name="Rectangle 32"/>
          <p:cNvSpPr>
            <a:spLocks noChangeArrowheads="1"/>
          </p:cNvSpPr>
          <p:nvPr/>
        </p:nvSpPr>
        <p:spPr bwMode="auto">
          <a:xfrm>
            <a:off x="7100510" y="2102871"/>
            <a:ext cx="585097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Band 3/4</a:t>
            </a:r>
          </a:p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Radar </a:t>
            </a:r>
            <a:br>
              <a:rPr lang="en-US" altLang="en-US" sz="1200" b="1" dirty="0">
                <a:solidFill>
                  <a:schemeClr val="folHlink"/>
                </a:solidFill>
              </a:rPr>
            </a:br>
            <a:r>
              <a:rPr lang="en-US" altLang="en-US" sz="1200" b="1" dirty="0">
                <a:solidFill>
                  <a:schemeClr val="folHlink"/>
                </a:solidFill>
              </a:rPr>
              <a:t>Warning</a:t>
            </a:r>
          </a:p>
        </p:txBody>
      </p:sp>
      <p:sp>
        <p:nvSpPr>
          <p:cNvPr id="8222" name="Rectangle 33"/>
          <p:cNvSpPr>
            <a:spLocks noChangeArrowheads="1"/>
          </p:cNvSpPr>
          <p:nvPr/>
        </p:nvSpPr>
        <p:spPr bwMode="auto">
          <a:xfrm>
            <a:off x="7160227" y="5453695"/>
            <a:ext cx="617157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Band 3/4</a:t>
            </a:r>
          </a:p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Radar</a:t>
            </a:r>
            <a:br>
              <a:rPr lang="en-US" altLang="en-US" sz="1200" b="1" dirty="0">
                <a:solidFill>
                  <a:schemeClr val="folHlink"/>
                </a:solidFill>
              </a:rPr>
            </a:br>
            <a:r>
              <a:rPr lang="en-US" altLang="en-US" sz="1200" b="1" dirty="0">
                <a:solidFill>
                  <a:schemeClr val="folHlink"/>
                </a:solidFill>
              </a:rPr>
              <a:t> Warning</a:t>
            </a:r>
          </a:p>
        </p:txBody>
      </p:sp>
      <p:sp>
        <p:nvSpPr>
          <p:cNvPr id="8223" name="Line 34"/>
          <p:cNvSpPr>
            <a:spLocks noChangeShapeType="1"/>
          </p:cNvSpPr>
          <p:nvPr/>
        </p:nvSpPr>
        <p:spPr bwMode="auto">
          <a:xfrm flipH="1" flipV="1">
            <a:off x="8280288" y="3627669"/>
            <a:ext cx="24760" cy="2424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24" name="Line 35"/>
          <p:cNvSpPr>
            <a:spLocks noChangeShapeType="1"/>
          </p:cNvSpPr>
          <p:nvPr/>
        </p:nvSpPr>
        <p:spPr bwMode="auto">
          <a:xfrm flipV="1">
            <a:off x="8256983" y="4083817"/>
            <a:ext cx="74282" cy="3700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25" name="Rectangle 36"/>
          <p:cNvSpPr>
            <a:spLocks noChangeArrowheads="1"/>
          </p:cNvSpPr>
          <p:nvPr/>
        </p:nvSpPr>
        <p:spPr bwMode="auto">
          <a:xfrm>
            <a:off x="7633594" y="6241196"/>
            <a:ext cx="1148391" cy="474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2175" indent="-172175" defTabSz="457204">
              <a:lnSpc>
                <a:spcPts val="1800"/>
              </a:lnSpc>
              <a:spcBef>
                <a:spcPts val="91"/>
              </a:spcBef>
              <a:buFont typeface="Symbol" pitchFamily="18" charset="2"/>
              <a:buChar char="·"/>
            </a:pPr>
            <a:r>
              <a:rPr lang="en-US" altLang="en-US" sz="1600" b="1" dirty="0">
                <a:solidFill>
                  <a:srgbClr val="FFFFFF"/>
                </a:solidFill>
              </a:rPr>
              <a:t>SATCOM</a:t>
            </a:r>
          </a:p>
          <a:p>
            <a:pPr marL="172175" indent="-172175" defTabSz="457204">
              <a:lnSpc>
                <a:spcPts val="1800"/>
              </a:lnSpc>
              <a:spcBef>
                <a:spcPts val="91"/>
              </a:spcBef>
              <a:buFont typeface="Symbol" pitchFamily="18" charset="2"/>
              <a:buChar char="·"/>
            </a:pPr>
            <a:r>
              <a:rPr lang="en-US" altLang="en-US" sz="1600" b="1" dirty="0">
                <a:solidFill>
                  <a:srgbClr val="FFFFFF"/>
                </a:solidFill>
              </a:rPr>
              <a:t>Data Links</a:t>
            </a:r>
          </a:p>
        </p:txBody>
      </p:sp>
      <p:sp>
        <p:nvSpPr>
          <p:cNvPr id="8226" name="Rectangle 37"/>
          <p:cNvSpPr>
            <a:spLocks noChangeArrowheads="1"/>
          </p:cNvSpPr>
          <p:nvPr/>
        </p:nvSpPr>
        <p:spPr bwMode="auto">
          <a:xfrm flipH="1">
            <a:off x="5145868" y="2233405"/>
            <a:ext cx="952184" cy="16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>
              <a:lnSpc>
                <a:spcPct val="90000"/>
              </a:lnSpc>
            </a:pPr>
            <a:r>
              <a:rPr lang="en-US" altLang="en-US" sz="1200" b="1" dirty="0">
                <a:solidFill>
                  <a:schemeClr val="folHlink"/>
                </a:solidFill>
              </a:rPr>
              <a:t>Fwd Band 3/4 </a:t>
            </a:r>
          </a:p>
        </p:txBody>
      </p:sp>
      <p:sp>
        <p:nvSpPr>
          <p:cNvPr id="8227" name="Freeform 39"/>
          <p:cNvSpPr>
            <a:spLocks/>
          </p:cNvSpPr>
          <p:nvPr/>
        </p:nvSpPr>
        <p:spPr bwMode="auto">
          <a:xfrm>
            <a:off x="0" y="1754306"/>
            <a:ext cx="2162925" cy="933812"/>
          </a:xfrm>
          <a:custGeom>
            <a:avLst/>
            <a:gdLst>
              <a:gd name="T0" fmla="*/ 2147483647 w 1122"/>
              <a:gd name="T1" fmla="*/ 2147483647 h 528"/>
              <a:gd name="T2" fmla="*/ 2147483647 w 1122"/>
              <a:gd name="T3" fmla="*/ 0 h 528"/>
              <a:gd name="T4" fmla="*/ 0 w 1122"/>
              <a:gd name="T5" fmla="*/ 2147483647 h 528"/>
              <a:gd name="T6" fmla="*/ 2147483647 w 1122"/>
              <a:gd name="T7" fmla="*/ 2147483647 h 528"/>
              <a:gd name="T8" fmla="*/ 2147483647 w 1122"/>
              <a:gd name="T9" fmla="*/ 2147483647 h 528"/>
              <a:gd name="T10" fmla="*/ 2147483647 w 1122"/>
              <a:gd name="T11" fmla="*/ 2147483647 h 528"/>
              <a:gd name="T12" fmla="*/ 2147483647 w 1122"/>
              <a:gd name="T13" fmla="*/ 2147483647 h 528"/>
              <a:gd name="T14" fmla="*/ 2147483647 w 1122"/>
              <a:gd name="T15" fmla="*/ 2147483647 h 528"/>
              <a:gd name="T16" fmla="*/ 2147483647 w 1122"/>
              <a:gd name="T17" fmla="*/ 2147483647 h 528"/>
              <a:gd name="T18" fmla="*/ 2147483647 w 1122"/>
              <a:gd name="T19" fmla="*/ 2147483647 h 5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2"/>
              <a:gd name="T31" fmla="*/ 0 h 528"/>
              <a:gd name="T32" fmla="*/ 1122 w 1122"/>
              <a:gd name="T33" fmla="*/ 528 h 5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2" h="528">
                <a:moveTo>
                  <a:pt x="513" y="62"/>
                </a:moveTo>
                <a:lnTo>
                  <a:pt x="2" y="0"/>
                </a:lnTo>
                <a:lnTo>
                  <a:pt x="0" y="528"/>
                </a:lnTo>
                <a:lnTo>
                  <a:pt x="1122" y="528"/>
                </a:lnTo>
                <a:lnTo>
                  <a:pt x="663" y="117"/>
                </a:lnTo>
                <a:lnTo>
                  <a:pt x="627" y="120"/>
                </a:lnTo>
                <a:lnTo>
                  <a:pt x="588" y="120"/>
                </a:lnTo>
                <a:lnTo>
                  <a:pt x="559" y="110"/>
                </a:lnTo>
                <a:lnTo>
                  <a:pt x="532" y="78"/>
                </a:lnTo>
                <a:lnTo>
                  <a:pt x="513" y="62"/>
                </a:lnTo>
              </a:path>
            </a:pathLst>
          </a:custGeom>
          <a:gradFill rotWithShape="0">
            <a:gsLst>
              <a:gs pos="0">
                <a:srgbClr val="FFF866"/>
              </a:gs>
              <a:gs pos="100000">
                <a:srgbClr val="FFF985"/>
              </a:gs>
            </a:gsLst>
            <a:path path="rect">
              <a:fillToRect l="100000" b="100000"/>
            </a:path>
          </a:gradFill>
          <a:ln w="12700" cap="rnd">
            <a:noFill/>
            <a:round/>
            <a:headEnd/>
            <a:tailEnd/>
          </a:ln>
        </p:spPr>
        <p:txBody>
          <a:bodyPr lIns="88447" tIns="44224" rIns="88447" bIns="44224"/>
          <a:lstStyle/>
          <a:p>
            <a:endParaRPr lang="en-US"/>
          </a:p>
        </p:txBody>
      </p:sp>
      <p:sp>
        <p:nvSpPr>
          <p:cNvPr id="8228" name="Rectangle 40"/>
          <p:cNvSpPr>
            <a:spLocks noChangeArrowheads="1"/>
          </p:cNvSpPr>
          <p:nvPr/>
        </p:nvSpPr>
        <p:spPr bwMode="auto">
          <a:xfrm>
            <a:off x="573867" y="1983815"/>
            <a:ext cx="84157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/>
            <a:r>
              <a:rPr lang="en-US" altLang="en-US" sz="1500" b="1" dirty="0">
                <a:solidFill>
                  <a:schemeClr val="folHlink"/>
                </a:solidFill>
              </a:rPr>
              <a:t>EO </a:t>
            </a:r>
          </a:p>
          <a:p>
            <a:pPr defTabSz="912961"/>
            <a:r>
              <a:rPr lang="en-US" altLang="en-US" sz="1500" b="1" dirty="0">
                <a:solidFill>
                  <a:schemeClr val="folHlink"/>
                </a:solidFill>
              </a:rPr>
              <a:t>Targeting </a:t>
            </a:r>
          </a:p>
          <a:p>
            <a:pPr defTabSz="912961"/>
            <a:r>
              <a:rPr lang="en-US" altLang="en-US" sz="1500" b="1" dirty="0">
                <a:solidFill>
                  <a:schemeClr val="folHlink"/>
                </a:solidFill>
              </a:rPr>
              <a:t>System</a:t>
            </a:r>
          </a:p>
        </p:txBody>
      </p:sp>
      <p:pic>
        <p:nvPicPr>
          <p:cNvPr id="8229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213" y="1827462"/>
            <a:ext cx="582606" cy="25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0" name="Line 42"/>
          <p:cNvSpPr>
            <a:spLocks noChangeShapeType="1"/>
          </p:cNvSpPr>
          <p:nvPr/>
        </p:nvSpPr>
        <p:spPr bwMode="auto">
          <a:xfrm>
            <a:off x="0" y="1945084"/>
            <a:ext cx="1274451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31" name="Text Box 43"/>
          <p:cNvSpPr txBox="1">
            <a:spLocks noChangeArrowheads="1"/>
          </p:cNvSpPr>
          <p:nvPr/>
        </p:nvSpPr>
        <p:spPr bwMode="auto">
          <a:xfrm>
            <a:off x="237412" y="4865580"/>
            <a:ext cx="458802" cy="2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/>
            <a:r>
              <a:rPr lang="en-US" sz="1600" b="1" dirty="0"/>
              <a:t>ESM</a:t>
            </a:r>
          </a:p>
        </p:txBody>
      </p:sp>
      <p:sp>
        <p:nvSpPr>
          <p:cNvPr id="8232" name="Text Box 44"/>
          <p:cNvSpPr txBox="1">
            <a:spLocks noChangeArrowheads="1"/>
          </p:cNvSpPr>
          <p:nvPr/>
        </p:nvSpPr>
        <p:spPr bwMode="auto">
          <a:xfrm>
            <a:off x="1061800" y="5964351"/>
            <a:ext cx="1694158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912961"/>
            <a:r>
              <a:rPr lang="en-US" sz="1600" b="1" dirty="0"/>
              <a:t>Emitter Locating</a:t>
            </a:r>
          </a:p>
        </p:txBody>
      </p:sp>
      <p:sp>
        <p:nvSpPr>
          <p:cNvPr id="8233" name="Rectangle 45"/>
          <p:cNvSpPr>
            <a:spLocks noChangeArrowheads="1"/>
          </p:cNvSpPr>
          <p:nvPr/>
        </p:nvSpPr>
        <p:spPr bwMode="auto">
          <a:xfrm>
            <a:off x="9041980" y="6823574"/>
            <a:ext cx="65" cy="107722"/>
          </a:xfrm>
          <a:prstGeom prst="rect">
            <a:avLst/>
          </a:prstGeom>
          <a:noFill/>
          <a:ln w="28575">
            <a:noFill/>
            <a:prstDash val="sysDot"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defTabSz="966494"/>
            <a:endParaRPr lang="en-US" altLang="en-US" sz="700" dirty="0"/>
          </a:p>
        </p:txBody>
      </p:sp>
      <p:sp>
        <p:nvSpPr>
          <p:cNvPr id="8234" name="Text Box 46"/>
          <p:cNvSpPr txBox="1">
            <a:spLocks noChangeArrowheads="1"/>
          </p:cNvSpPr>
          <p:nvPr/>
        </p:nvSpPr>
        <p:spPr bwMode="auto">
          <a:xfrm>
            <a:off x="1993970" y="3841398"/>
            <a:ext cx="6973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961"/>
            <a:r>
              <a:rPr lang="en-US" sz="1500" b="1" dirty="0">
                <a:solidFill>
                  <a:schemeClr val="folHlink"/>
                </a:solidFill>
              </a:rPr>
              <a:t>RADAR</a:t>
            </a:r>
          </a:p>
        </p:txBody>
      </p:sp>
      <p:sp>
        <p:nvSpPr>
          <p:cNvPr id="8235" name="Line 47"/>
          <p:cNvSpPr>
            <a:spLocks noChangeShapeType="1"/>
          </p:cNvSpPr>
          <p:nvPr/>
        </p:nvSpPr>
        <p:spPr bwMode="auto">
          <a:xfrm>
            <a:off x="6139211" y="2316601"/>
            <a:ext cx="3641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36" name="Line 48"/>
          <p:cNvSpPr>
            <a:spLocks noChangeShapeType="1"/>
          </p:cNvSpPr>
          <p:nvPr/>
        </p:nvSpPr>
        <p:spPr bwMode="auto">
          <a:xfrm>
            <a:off x="5843538" y="2662299"/>
            <a:ext cx="233042" cy="903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37" name="Line 49"/>
          <p:cNvSpPr>
            <a:spLocks noChangeShapeType="1"/>
          </p:cNvSpPr>
          <p:nvPr/>
        </p:nvSpPr>
        <p:spPr bwMode="auto">
          <a:xfrm flipV="1">
            <a:off x="5877038" y="5348982"/>
            <a:ext cx="107782" cy="545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sp>
        <p:nvSpPr>
          <p:cNvPr id="8238" name="Line 50"/>
          <p:cNvSpPr>
            <a:spLocks noChangeShapeType="1"/>
          </p:cNvSpPr>
          <p:nvPr/>
        </p:nvSpPr>
        <p:spPr bwMode="auto">
          <a:xfrm>
            <a:off x="6082406" y="5849597"/>
            <a:ext cx="22867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8447" tIns="44224" rIns="88447" bIns="44224" anchor="ctr"/>
          <a:lstStyle/>
          <a:p>
            <a:endParaRPr lang="en-US"/>
          </a:p>
        </p:txBody>
      </p:sp>
      <p:pic>
        <p:nvPicPr>
          <p:cNvPr id="8239" name="Picture 38" descr="230A-5s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00" t="34537" r="59599" b="32990"/>
          <a:stretch>
            <a:fillRect/>
          </a:stretch>
        </p:blipFill>
        <p:spPr bwMode="auto">
          <a:xfrm>
            <a:off x="540368" y="667009"/>
            <a:ext cx="2361010" cy="159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8880486" y="116171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AC96-23A6-44C3-A1EE-A2F4C0BF0331}" type="slidenum">
              <a:rPr lang="en-US"/>
              <a:pPr/>
              <a:t>18</a:t>
            </a:fld>
            <a:endParaRPr lang="en-US"/>
          </a:p>
        </p:txBody>
      </p:sp>
      <p:pic>
        <p:nvPicPr>
          <p:cNvPr id="427010" name="Picture 2" descr="untitle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1503363"/>
            <a:ext cx="5308600" cy="18542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81600" y="1409700"/>
            <a:ext cx="3676650" cy="1562100"/>
            <a:chOff x="3264" y="888"/>
            <a:chExt cx="2316" cy="984"/>
          </a:xfrm>
        </p:grpSpPr>
        <p:pic>
          <p:nvPicPr>
            <p:cNvPr id="427012" name="Picture 4" descr="das_assy_030312-1"/>
            <p:cNvPicPr>
              <a:picLocks noChangeAspect="1" noChangeArrowheads="1"/>
            </p:cNvPicPr>
            <p:nvPr/>
          </p:nvPicPr>
          <p:blipFill>
            <a:blip r:embed="rId4" cstate="print"/>
            <a:srcRect l="17839" r="8920"/>
            <a:stretch>
              <a:fillRect/>
            </a:stretch>
          </p:blipFill>
          <p:spPr bwMode="auto">
            <a:xfrm>
              <a:off x="3386" y="906"/>
              <a:ext cx="1016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1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9" y="964"/>
              <a:ext cx="972" cy="84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27014" name="Rectangle 6"/>
            <p:cNvSpPr>
              <a:spLocks noChangeArrowheads="1"/>
            </p:cNvSpPr>
            <p:nvPr/>
          </p:nvSpPr>
          <p:spPr bwMode="auto">
            <a:xfrm>
              <a:off x="3264" y="888"/>
              <a:ext cx="1092" cy="98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5" name="Rectangle 7"/>
            <p:cNvSpPr>
              <a:spLocks noChangeArrowheads="1"/>
            </p:cNvSpPr>
            <p:nvPr/>
          </p:nvSpPr>
          <p:spPr bwMode="auto">
            <a:xfrm>
              <a:off x="4488" y="888"/>
              <a:ext cx="1092" cy="98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27016" name="Picture 8" descr="untitle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8425" y="3279775"/>
            <a:ext cx="6248400" cy="2071688"/>
          </a:xfrm>
          <a:prstGeom prst="rect">
            <a:avLst/>
          </a:prstGeom>
          <a:noFill/>
        </p:spPr>
      </p:pic>
      <p:sp>
        <p:nvSpPr>
          <p:cNvPr id="427017" name="Rectangle 9"/>
          <p:cNvSpPr>
            <a:spLocks noChangeAspect="1" noChangeArrowheads="1"/>
          </p:cNvSpPr>
          <p:nvPr/>
        </p:nvSpPr>
        <p:spPr bwMode="auto">
          <a:xfrm>
            <a:off x="2919413" y="5657850"/>
            <a:ext cx="15097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8" name="Rectangle 10"/>
          <p:cNvSpPr>
            <a:spLocks noChangeAspect="1" noChangeArrowheads="1"/>
          </p:cNvSpPr>
          <p:nvPr/>
        </p:nvSpPr>
        <p:spPr bwMode="auto">
          <a:xfrm>
            <a:off x="3167063" y="6591300"/>
            <a:ext cx="13636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9" name="Rectangle 11"/>
          <p:cNvSpPr>
            <a:spLocks noChangeAspect="1" noChangeArrowheads="1"/>
          </p:cNvSpPr>
          <p:nvPr/>
        </p:nvSpPr>
        <p:spPr bwMode="auto">
          <a:xfrm>
            <a:off x="2919413" y="5657850"/>
            <a:ext cx="15097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0" name="Rectangle 12"/>
          <p:cNvSpPr>
            <a:spLocks noChangeAspect="1" noChangeArrowheads="1"/>
          </p:cNvSpPr>
          <p:nvPr/>
        </p:nvSpPr>
        <p:spPr bwMode="auto">
          <a:xfrm>
            <a:off x="3167063" y="6591300"/>
            <a:ext cx="13636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1" name="Line 13"/>
          <p:cNvSpPr>
            <a:spLocks noChangeAspect="1" noChangeShapeType="1"/>
          </p:cNvSpPr>
          <p:nvPr/>
        </p:nvSpPr>
        <p:spPr bwMode="auto">
          <a:xfrm flipH="1" flipV="1">
            <a:off x="2571750" y="6657975"/>
            <a:ext cx="893763" cy="655638"/>
          </a:xfrm>
          <a:prstGeom prst="line">
            <a:avLst/>
          </a:prstGeom>
          <a:noFill/>
          <a:ln w="12700">
            <a:noFill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2" name="Line 14"/>
          <p:cNvSpPr>
            <a:spLocks noChangeAspect="1" noChangeShapeType="1"/>
          </p:cNvSpPr>
          <p:nvPr/>
        </p:nvSpPr>
        <p:spPr bwMode="auto">
          <a:xfrm flipH="1" flipV="1">
            <a:off x="2790825" y="6670675"/>
            <a:ext cx="868363" cy="201613"/>
          </a:xfrm>
          <a:prstGeom prst="line">
            <a:avLst/>
          </a:prstGeom>
          <a:noFill/>
          <a:ln w="12700">
            <a:noFill/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3" name="Rectangle 15"/>
          <p:cNvSpPr>
            <a:spLocks noChangeAspect="1" noChangeArrowheads="1"/>
          </p:cNvSpPr>
          <p:nvPr/>
        </p:nvSpPr>
        <p:spPr bwMode="auto">
          <a:xfrm>
            <a:off x="1489075" y="5075238"/>
            <a:ext cx="13620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4" name="Rectangle 16"/>
          <p:cNvSpPr>
            <a:spLocks noChangeAspect="1" noChangeArrowheads="1"/>
          </p:cNvSpPr>
          <p:nvPr/>
        </p:nvSpPr>
        <p:spPr bwMode="auto">
          <a:xfrm>
            <a:off x="3643313" y="6324600"/>
            <a:ext cx="11287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5" name="Rectangle 17"/>
          <p:cNvSpPr>
            <a:spLocks noChangeAspect="1" noChangeArrowheads="1"/>
          </p:cNvSpPr>
          <p:nvPr/>
        </p:nvSpPr>
        <p:spPr bwMode="auto">
          <a:xfrm>
            <a:off x="2881313" y="5895975"/>
            <a:ext cx="13636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6" name="Rectangle 18"/>
          <p:cNvSpPr>
            <a:spLocks noChangeAspect="1" noChangeArrowheads="1"/>
          </p:cNvSpPr>
          <p:nvPr/>
        </p:nvSpPr>
        <p:spPr bwMode="auto">
          <a:xfrm>
            <a:off x="855663" y="6442075"/>
            <a:ext cx="11223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7" name="Rectangle 19"/>
          <p:cNvSpPr>
            <a:spLocks noChangeAspect="1" noChangeArrowheads="1"/>
          </p:cNvSpPr>
          <p:nvPr/>
        </p:nvSpPr>
        <p:spPr bwMode="auto">
          <a:xfrm>
            <a:off x="3643313" y="6324600"/>
            <a:ext cx="11287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8" name="Rectangle 20"/>
          <p:cNvSpPr>
            <a:spLocks noChangeAspect="1" noChangeArrowheads="1"/>
          </p:cNvSpPr>
          <p:nvPr/>
        </p:nvSpPr>
        <p:spPr bwMode="auto">
          <a:xfrm>
            <a:off x="2881313" y="5895975"/>
            <a:ext cx="13636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29" name="Rectangle 21"/>
          <p:cNvSpPr>
            <a:spLocks noChangeAspect="1" noChangeArrowheads="1"/>
          </p:cNvSpPr>
          <p:nvPr/>
        </p:nvSpPr>
        <p:spPr bwMode="auto">
          <a:xfrm>
            <a:off x="855663" y="6442075"/>
            <a:ext cx="11223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27030" name="Picture 22" descr="C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313" y="2997200"/>
            <a:ext cx="1193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7031" name="Rectangle 23"/>
          <p:cNvSpPr>
            <a:spLocks noChangeAspect="1" noChangeArrowheads="1"/>
          </p:cNvSpPr>
          <p:nvPr/>
        </p:nvSpPr>
        <p:spPr bwMode="auto">
          <a:xfrm>
            <a:off x="2370138" y="4640263"/>
            <a:ext cx="6445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4238" eaLnBrk="0" hangingPunct="0"/>
            <a:r>
              <a:rPr lang="en-US" sz="1200" b="1">
                <a:solidFill>
                  <a:srgbClr val="000000"/>
                </a:solidFill>
              </a:rPr>
              <a:t>Left Side</a:t>
            </a:r>
            <a:endParaRPr lang="en-US" sz="1200" b="1"/>
          </a:p>
        </p:txBody>
      </p:sp>
      <p:sp>
        <p:nvSpPr>
          <p:cNvPr id="427032" name="Rectangle 24"/>
          <p:cNvSpPr>
            <a:spLocks noChangeAspect="1" noChangeArrowheads="1"/>
          </p:cNvSpPr>
          <p:nvPr/>
        </p:nvSpPr>
        <p:spPr bwMode="auto">
          <a:xfrm>
            <a:off x="3632200" y="4799013"/>
            <a:ext cx="601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4238" eaLnBrk="0" hangingPunct="0"/>
            <a:r>
              <a:rPr lang="en-US" sz="1200" b="1">
                <a:solidFill>
                  <a:srgbClr val="000000"/>
                </a:solidFill>
              </a:rPr>
              <a:t>Lower</a:t>
            </a:r>
            <a:r>
              <a:rPr lang="en-US" sz="1200" b="1"/>
              <a:t> </a:t>
            </a:r>
            <a:br>
              <a:rPr lang="en-US" sz="1200" b="1"/>
            </a:br>
            <a:r>
              <a:rPr lang="en-US" sz="1200" b="1">
                <a:solidFill>
                  <a:srgbClr val="000000"/>
                </a:solidFill>
              </a:rPr>
              <a:t>Forward</a:t>
            </a:r>
          </a:p>
        </p:txBody>
      </p:sp>
      <p:sp>
        <p:nvSpPr>
          <p:cNvPr id="427033" name="Rectangle 25"/>
          <p:cNvSpPr>
            <a:spLocks noChangeAspect="1" noChangeArrowheads="1"/>
          </p:cNvSpPr>
          <p:nvPr/>
        </p:nvSpPr>
        <p:spPr bwMode="auto">
          <a:xfrm>
            <a:off x="6648450" y="3902075"/>
            <a:ext cx="693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884238" eaLnBrk="0" hangingPunct="0"/>
            <a:r>
              <a:rPr lang="en-US" sz="1200" b="1">
                <a:solidFill>
                  <a:srgbClr val="000000"/>
                </a:solidFill>
              </a:rPr>
              <a:t>Upper Aft</a:t>
            </a:r>
            <a:endParaRPr lang="en-US" sz="1200" b="1"/>
          </a:p>
        </p:txBody>
      </p:sp>
      <p:sp>
        <p:nvSpPr>
          <p:cNvPr id="427034" name="Rectangle 26"/>
          <p:cNvSpPr>
            <a:spLocks noChangeAspect="1" noChangeArrowheads="1"/>
          </p:cNvSpPr>
          <p:nvPr/>
        </p:nvSpPr>
        <p:spPr bwMode="auto">
          <a:xfrm>
            <a:off x="6029325" y="4851400"/>
            <a:ext cx="7032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884238" eaLnBrk="0" hangingPunct="0"/>
            <a:r>
              <a:rPr lang="en-US" sz="1200" b="1">
                <a:solidFill>
                  <a:srgbClr val="000000"/>
                </a:solidFill>
              </a:rPr>
              <a:t>Lower Aft</a:t>
            </a:r>
            <a:endParaRPr lang="en-US" sz="1200" b="1"/>
          </a:p>
        </p:txBody>
      </p:sp>
      <p:sp>
        <p:nvSpPr>
          <p:cNvPr id="427035" name="Rectangle 27"/>
          <p:cNvSpPr>
            <a:spLocks noChangeAspect="1" noChangeArrowheads="1"/>
          </p:cNvSpPr>
          <p:nvPr/>
        </p:nvSpPr>
        <p:spPr bwMode="auto">
          <a:xfrm>
            <a:off x="3632200" y="3603625"/>
            <a:ext cx="601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4238" eaLnBrk="0" hangingPunct="0"/>
            <a:r>
              <a:rPr lang="en-US" sz="1200" b="1">
                <a:solidFill>
                  <a:srgbClr val="000000"/>
                </a:solidFill>
              </a:rPr>
              <a:t>Upper</a:t>
            </a:r>
            <a:endParaRPr lang="en-US" sz="1200" b="1"/>
          </a:p>
          <a:p>
            <a:pPr defTabSz="884238" eaLnBrk="0" hangingPunct="0"/>
            <a:r>
              <a:rPr lang="en-US" sz="1200" b="1">
                <a:solidFill>
                  <a:srgbClr val="000000"/>
                </a:solidFill>
              </a:rPr>
              <a:t>Forward</a:t>
            </a:r>
          </a:p>
        </p:txBody>
      </p:sp>
      <p:sp>
        <p:nvSpPr>
          <p:cNvPr id="427036" name="Line 28"/>
          <p:cNvSpPr>
            <a:spLocks noChangeShapeType="1"/>
          </p:cNvSpPr>
          <p:nvPr/>
        </p:nvSpPr>
        <p:spPr bwMode="auto">
          <a:xfrm flipV="1">
            <a:off x="5110163" y="3492500"/>
            <a:ext cx="581025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7037" name="Oval 29"/>
          <p:cNvSpPr>
            <a:spLocks noChangeArrowheads="1"/>
          </p:cNvSpPr>
          <p:nvPr/>
        </p:nvSpPr>
        <p:spPr bwMode="auto">
          <a:xfrm flipH="1">
            <a:off x="3113088" y="2084388"/>
            <a:ext cx="261937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71538" eaLnBrk="0" hangingPunct="0"/>
            <a:r>
              <a:rPr lang="en-US" sz="1000" b="1">
                <a:latin typeface="Arial Narrow" pitchFamily="34" charset="0"/>
              </a:rPr>
              <a:t>3</a:t>
            </a:r>
          </a:p>
        </p:txBody>
      </p:sp>
      <p:sp>
        <p:nvSpPr>
          <p:cNvPr id="427038" name="Oval 30"/>
          <p:cNvSpPr>
            <a:spLocks noChangeArrowheads="1"/>
          </p:cNvSpPr>
          <p:nvPr/>
        </p:nvSpPr>
        <p:spPr bwMode="auto">
          <a:xfrm flipH="1">
            <a:off x="4870450" y="3743325"/>
            <a:ext cx="26035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71538" eaLnBrk="0" hangingPunct="0"/>
            <a:r>
              <a:rPr lang="en-US" sz="1000" b="1">
                <a:latin typeface="Arial Narrow" pitchFamily="34" charset="0"/>
              </a:rPr>
              <a:t>4</a:t>
            </a:r>
          </a:p>
        </p:txBody>
      </p:sp>
      <p:sp>
        <p:nvSpPr>
          <p:cNvPr id="427039" name="Oval 31"/>
          <p:cNvSpPr>
            <a:spLocks noChangeArrowheads="1"/>
          </p:cNvSpPr>
          <p:nvPr/>
        </p:nvSpPr>
        <p:spPr bwMode="auto">
          <a:xfrm flipH="1">
            <a:off x="1695450" y="3017838"/>
            <a:ext cx="26035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71538" eaLnBrk="0" hangingPunct="0"/>
            <a:r>
              <a:rPr lang="en-US" sz="1000" b="1">
                <a:latin typeface="Arial Narrow" pitchFamily="34" charset="0"/>
              </a:rPr>
              <a:t>1</a:t>
            </a:r>
          </a:p>
        </p:txBody>
      </p:sp>
      <p:sp>
        <p:nvSpPr>
          <p:cNvPr id="427040" name="Oval 32"/>
          <p:cNvSpPr>
            <a:spLocks noChangeArrowheads="1"/>
          </p:cNvSpPr>
          <p:nvPr/>
        </p:nvSpPr>
        <p:spPr bwMode="auto">
          <a:xfrm flipH="1">
            <a:off x="3403600" y="3017838"/>
            <a:ext cx="26035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71538" eaLnBrk="0" hangingPunct="0"/>
            <a:r>
              <a:rPr lang="en-US" sz="1000" b="1">
                <a:latin typeface="Arial Narrow" pitchFamily="34" charset="0"/>
              </a:rPr>
              <a:t>2</a:t>
            </a:r>
          </a:p>
        </p:txBody>
      </p:sp>
      <p:sp>
        <p:nvSpPr>
          <p:cNvPr id="427041" name="Line 33"/>
          <p:cNvSpPr>
            <a:spLocks noChangeShapeType="1"/>
          </p:cNvSpPr>
          <p:nvPr/>
        </p:nvSpPr>
        <p:spPr bwMode="auto">
          <a:xfrm>
            <a:off x="5470525" y="4940300"/>
            <a:ext cx="190500" cy="50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7042" name="Line 34"/>
          <p:cNvSpPr>
            <a:spLocks noChangeShapeType="1"/>
          </p:cNvSpPr>
          <p:nvPr/>
        </p:nvSpPr>
        <p:spPr bwMode="auto">
          <a:xfrm flipH="1">
            <a:off x="4960938" y="4906963"/>
            <a:ext cx="187325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460875" y="5354638"/>
            <a:ext cx="1643063" cy="1182687"/>
            <a:chOff x="400" y="3302"/>
            <a:chExt cx="1035" cy="745"/>
          </a:xfrm>
        </p:grpSpPr>
        <p:grpSp>
          <p:nvGrpSpPr>
            <p:cNvPr id="4" name="Group 36"/>
            <p:cNvGrpSpPr>
              <a:grpSpLocks noChangeAspect="1"/>
            </p:cNvGrpSpPr>
            <p:nvPr/>
          </p:nvGrpSpPr>
          <p:grpSpPr bwMode="auto">
            <a:xfrm>
              <a:off x="400" y="3302"/>
              <a:ext cx="1035" cy="745"/>
              <a:chOff x="370" y="3345"/>
              <a:chExt cx="1035" cy="834"/>
            </a:xfrm>
          </p:grpSpPr>
          <p:pic>
            <p:nvPicPr>
              <p:cNvPr id="427045" name="Picture 37" descr="235A-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9354" r="12097"/>
              <a:stretch>
                <a:fillRect/>
              </a:stretch>
            </p:blipFill>
            <p:spPr bwMode="auto">
              <a:xfrm>
                <a:off x="430" y="3417"/>
                <a:ext cx="915" cy="68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27046" name="Oval 38"/>
              <p:cNvSpPr>
                <a:spLocks noChangeAspect="1" noChangeArrowheads="1"/>
              </p:cNvSpPr>
              <p:nvPr/>
            </p:nvSpPr>
            <p:spPr bwMode="auto">
              <a:xfrm>
                <a:off x="370" y="3345"/>
                <a:ext cx="1035" cy="8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7047" name="Freeform 39"/>
            <p:cNvSpPr>
              <a:spLocks noChangeAspect="1"/>
            </p:cNvSpPr>
            <p:nvPr/>
          </p:nvSpPr>
          <p:spPr bwMode="auto">
            <a:xfrm flipV="1">
              <a:off x="1116" y="3673"/>
              <a:ext cx="251" cy="119"/>
            </a:xfrm>
            <a:custGeom>
              <a:avLst/>
              <a:gdLst/>
              <a:ahLst/>
              <a:cxnLst>
                <a:cxn ang="0">
                  <a:pos x="252" y="76"/>
                </a:cxn>
                <a:cxn ang="0">
                  <a:pos x="212" y="88"/>
                </a:cxn>
                <a:cxn ang="0">
                  <a:pos x="152" y="110"/>
                </a:cxn>
                <a:cxn ang="0">
                  <a:pos x="80" y="134"/>
                </a:cxn>
                <a:cxn ang="0">
                  <a:pos x="62" y="88"/>
                </a:cxn>
                <a:cxn ang="0">
                  <a:pos x="26" y="34"/>
                </a:cxn>
                <a:cxn ang="0">
                  <a:pos x="10" y="10"/>
                </a:cxn>
                <a:cxn ang="0">
                  <a:pos x="0" y="0"/>
                </a:cxn>
              </a:cxnLst>
              <a:rect l="0" t="0" r="r" b="b"/>
              <a:pathLst>
                <a:path w="252" h="134">
                  <a:moveTo>
                    <a:pt x="252" y="76"/>
                  </a:moveTo>
                  <a:lnTo>
                    <a:pt x="212" y="88"/>
                  </a:lnTo>
                  <a:lnTo>
                    <a:pt x="152" y="110"/>
                  </a:lnTo>
                  <a:lnTo>
                    <a:pt x="80" y="134"/>
                  </a:lnTo>
                  <a:lnTo>
                    <a:pt x="62" y="88"/>
                  </a:lnTo>
                  <a:lnTo>
                    <a:pt x="26" y="34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7048" name="Freeform 40"/>
            <p:cNvSpPr>
              <a:spLocks noChangeAspect="1"/>
            </p:cNvSpPr>
            <p:nvPr/>
          </p:nvSpPr>
          <p:spPr bwMode="auto">
            <a:xfrm rot="123457" flipH="1" flipV="1">
              <a:off x="1186" y="3739"/>
              <a:ext cx="109" cy="5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57"/>
                </a:cxn>
                <a:cxn ang="0">
                  <a:pos x="107" y="5"/>
                </a:cxn>
                <a:cxn ang="0">
                  <a:pos x="106" y="0"/>
                </a:cxn>
                <a:cxn ang="0">
                  <a:pos x="0" y="51"/>
                </a:cxn>
              </a:cxnLst>
              <a:rect l="0" t="0" r="r" b="b"/>
              <a:pathLst>
                <a:path w="107" h="57">
                  <a:moveTo>
                    <a:pt x="0" y="51"/>
                  </a:moveTo>
                  <a:lnTo>
                    <a:pt x="3" y="57"/>
                  </a:lnTo>
                  <a:lnTo>
                    <a:pt x="107" y="5"/>
                  </a:lnTo>
                  <a:lnTo>
                    <a:pt x="10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4D4D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7049" name="Freeform 41"/>
            <p:cNvSpPr>
              <a:spLocks noChangeAspect="1"/>
            </p:cNvSpPr>
            <p:nvPr/>
          </p:nvSpPr>
          <p:spPr bwMode="auto">
            <a:xfrm>
              <a:off x="454" y="3655"/>
              <a:ext cx="226" cy="13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36" y="48"/>
                </a:cxn>
                <a:cxn ang="0">
                  <a:pos x="90" y="25"/>
                </a:cxn>
                <a:cxn ang="0">
                  <a:pos x="154" y="0"/>
                </a:cxn>
                <a:cxn ang="0">
                  <a:pos x="170" y="48"/>
                </a:cxn>
                <a:cxn ang="0">
                  <a:pos x="203" y="104"/>
                </a:cxn>
                <a:cxn ang="0">
                  <a:pos x="217" y="130"/>
                </a:cxn>
                <a:cxn ang="0">
                  <a:pos x="226" y="146"/>
                </a:cxn>
              </a:cxnLst>
              <a:rect l="0" t="0" r="r" b="b"/>
              <a:pathLst>
                <a:path w="226" h="146">
                  <a:moveTo>
                    <a:pt x="0" y="61"/>
                  </a:moveTo>
                  <a:lnTo>
                    <a:pt x="36" y="48"/>
                  </a:lnTo>
                  <a:lnTo>
                    <a:pt x="90" y="25"/>
                  </a:lnTo>
                  <a:lnTo>
                    <a:pt x="154" y="0"/>
                  </a:lnTo>
                  <a:lnTo>
                    <a:pt x="170" y="48"/>
                  </a:lnTo>
                  <a:lnTo>
                    <a:pt x="203" y="104"/>
                  </a:lnTo>
                  <a:lnTo>
                    <a:pt x="217" y="130"/>
                  </a:lnTo>
                  <a:lnTo>
                    <a:pt x="226" y="146"/>
                  </a:lnTo>
                </a:path>
              </a:pathLst>
            </a:custGeom>
            <a:no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7050" name="Freeform 42"/>
            <p:cNvSpPr>
              <a:spLocks noChangeAspect="1"/>
            </p:cNvSpPr>
            <p:nvPr/>
          </p:nvSpPr>
          <p:spPr bwMode="auto">
            <a:xfrm flipV="1">
              <a:off x="499" y="3725"/>
              <a:ext cx="107" cy="50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57"/>
                </a:cxn>
                <a:cxn ang="0">
                  <a:pos x="107" y="5"/>
                </a:cxn>
                <a:cxn ang="0">
                  <a:pos x="106" y="0"/>
                </a:cxn>
                <a:cxn ang="0">
                  <a:pos x="0" y="51"/>
                </a:cxn>
              </a:cxnLst>
              <a:rect l="0" t="0" r="r" b="b"/>
              <a:pathLst>
                <a:path w="107" h="57">
                  <a:moveTo>
                    <a:pt x="0" y="51"/>
                  </a:moveTo>
                  <a:lnTo>
                    <a:pt x="3" y="57"/>
                  </a:lnTo>
                  <a:lnTo>
                    <a:pt x="107" y="5"/>
                  </a:lnTo>
                  <a:lnTo>
                    <a:pt x="10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4D4D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051" name="Oval 43"/>
          <p:cNvSpPr>
            <a:spLocks noChangeArrowheads="1"/>
          </p:cNvSpPr>
          <p:nvPr/>
        </p:nvSpPr>
        <p:spPr bwMode="auto">
          <a:xfrm flipH="1">
            <a:off x="5040313" y="4852988"/>
            <a:ext cx="26035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71538" eaLnBrk="0" hangingPunct="0"/>
            <a:r>
              <a:rPr lang="en-US" sz="1000" b="1">
                <a:latin typeface="Arial Narrow" pitchFamily="34" charset="0"/>
              </a:rPr>
              <a:t>5</a:t>
            </a:r>
          </a:p>
        </p:txBody>
      </p:sp>
      <p:sp>
        <p:nvSpPr>
          <p:cNvPr id="427052" name="Oval 44"/>
          <p:cNvSpPr>
            <a:spLocks noChangeArrowheads="1"/>
          </p:cNvSpPr>
          <p:nvPr/>
        </p:nvSpPr>
        <p:spPr bwMode="auto">
          <a:xfrm flipH="1">
            <a:off x="5335588" y="4852988"/>
            <a:ext cx="26035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71538" eaLnBrk="0" hangingPunct="0"/>
            <a:r>
              <a:rPr lang="en-US" sz="1000" b="1">
                <a:latin typeface="Arial Narrow" pitchFamily="34" charset="0"/>
              </a:rPr>
              <a:t>6</a:t>
            </a:r>
          </a:p>
        </p:txBody>
      </p:sp>
      <p:sp>
        <p:nvSpPr>
          <p:cNvPr id="427053" name="Freeform 45"/>
          <p:cNvSpPr>
            <a:spLocks/>
          </p:cNvSpPr>
          <p:nvPr/>
        </p:nvSpPr>
        <p:spPr bwMode="auto">
          <a:xfrm>
            <a:off x="0" y="0"/>
            <a:ext cx="9242425" cy="4487863"/>
          </a:xfrm>
          <a:custGeom>
            <a:avLst/>
            <a:gdLst/>
            <a:ahLst/>
            <a:cxnLst>
              <a:cxn ang="0">
                <a:pos x="2244" y="2697"/>
              </a:cxn>
              <a:cxn ang="0">
                <a:pos x="18" y="2827"/>
              </a:cxn>
              <a:cxn ang="0">
                <a:pos x="0" y="0"/>
              </a:cxn>
              <a:cxn ang="0">
                <a:pos x="5822" y="0"/>
              </a:cxn>
              <a:cxn ang="0">
                <a:pos x="2244" y="2697"/>
              </a:cxn>
            </a:cxnLst>
            <a:rect l="0" t="0" r="r" b="b"/>
            <a:pathLst>
              <a:path w="5822" h="2827">
                <a:moveTo>
                  <a:pt x="2244" y="2697"/>
                </a:moveTo>
                <a:lnTo>
                  <a:pt x="18" y="2827"/>
                </a:lnTo>
                <a:lnTo>
                  <a:pt x="0" y="0"/>
                </a:lnTo>
                <a:lnTo>
                  <a:pt x="5822" y="0"/>
                </a:lnTo>
                <a:lnTo>
                  <a:pt x="2244" y="2697"/>
                </a:lnTo>
                <a:close/>
              </a:path>
            </a:pathLst>
          </a:custGeom>
          <a:solidFill>
            <a:srgbClr val="66CCFF">
              <a:alpha val="37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54" name="Freeform 46"/>
          <p:cNvSpPr>
            <a:spLocks/>
          </p:cNvSpPr>
          <p:nvPr/>
        </p:nvSpPr>
        <p:spPr bwMode="auto">
          <a:xfrm>
            <a:off x="55563" y="0"/>
            <a:ext cx="9088437" cy="4049713"/>
          </a:xfrm>
          <a:custGeom>
            <a:avLst/>
            <a:gdLst/>
            <a:ahLst/>
            <a:cxnLst>
              <a:cxn ang="0">
                <a:pos x="3113" y="2551"/>
              </a:cxn>
              <a:cxn ang="0">
                <a:pos x="0" y="0"/>
              </a:cxn>
              <a:cxn ang="0">
                <a:pos x="5725" y="9"/>
              </a:cxn>
              <a:cxn ang="0">
                <a:pos x="5716" y="2260"/>
              </a:cxn>
              <a:cxn ang="0">
                <a:pos x="3113" y="2551"/>
              </a:cxn>
            </a:cxnLst>
            <a:rect l="0" t="0" r="r" b="b"/>
            <a:pathLst>
              <a:path w="5725" h="2551">
                <a:moveTo>
                  <a:pt x="3113" y="2551"/>
                </a:moveTo>
                <a:lnTo>
                  <a:pt x="0" y="0"/>
                </a:lnTo>
                <a:lnTo>
                  <a:pt x="5725" y="9"/>
                </a:lnTo>
                <a:lnTo>
                  <a:pt x="5716" y="2260"/>
                </a:lnTo>
                <a:lnTo>
                  <a:pt x="3113" y="2551"/>
                </a:lnTo>
                <a:close/>
              </a:path>
            </a:pathLst>
          </a:custGeom>
          <a:solidFill>
            <a:srgbClr val="66CCFF">
              <a:alpha val="37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55" name="Freeform 47"/>
          <p:cNvSpPr>
            <a:spLocks/>
          </p:cNvSpPr>
          <p:nvPr/>
        </p:nvSpPr>
        <p:spPr bwMode="auto">
          <a:xfrm>
            <a:off x="-28575" y="14288"/>
            <a:ext cx="3627438" cy="6837362"/>
          </a:xfrm>
          <a:custGeom>
            <a:avLst/>
            <a:gdLst/>
            <a:ahLst/>
            <a:cxnLst>
              <a:cxn ang="0">
                <a:pos x="2285" y="2847"/>
              </a:cxn>
              <a:cxn ang="0">
                <a:pos x="9" y="4307"/>
              </a:cxn>
              <a:cxn ang="0">
                <a:pos x="0" y="0"/>
              </a:cxn>
              <a:cxn ang="0">
                <a:pos x="2285" y="2847"/>
              </a:cxn>
            </a:cxnLst>
            <a:rect l="0" t="0" r="r" b="b"/>
            <a:pathLst>
              <a:path w="2285" h="4307">
                <a:moveTo>
                  <a:pt x="2285" y="2847"/>
                </a:moveTo>
                <a:lnTo>
                  <a:pt x="9" y="4307"/>
                </a:lnTo>
                <a:lnTo>
                  <a:pt x="0" y="0"/>
                </a:lnTo>
                <a:lnTo>
                  <a:pt x="2285" y="2847"/>
                </a:lnTo>
                <a:close/>
              </a:path>
            </a:pathLst>
          </a:custGeom>
          <a:solidFill>
            <a:srgbClr val="66CCFF">
              <a:alpha val="37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56" name="Freeform 48"/>
          <p:cNvSpPr>
            <a:spLocks/>
          </p:cNvSpPr>
          <p:nvPr/>
        </p:nvSpPr>
        <p:spPr bwMode="auto">
          <a:xfrm>
            <a:off x="-28575" y="4591050"/>
            <a:ext cx="9242425" cy="2260600"/>
          </a:xfrm>
          <a:custGeom>
            <a:avLst/>
            <a:gdLst/>
            <a:ahLst/>
            <a:cxnLst>
              <a:cxn ang="0">
                <a:pos x="2323" y="0"/>
              </a:cxn>
              <a:cxn ang="0">
                <a:pos x="5822" y="1424"/>
              </a:cxn>
              <a:cxn ang="0">
                <a:pos x="0" y="1424"/>
              </a:cxn>
              <a:cxn ang="0">
                <a:pos x="9" y="254"/>
              </a:cxn>
              <a:cxn ang="0">
                <a:pos x="2323" y="0"/>
              </a:cxn>
            </a:cxnLst>
            <a:rect l="0" t="0" r="r" b="b"/>
            <a:pathLst>
              <a:path w="5822" h="1424">
                <a:moveTo>
                  <a:pt x="2323" y="0"/>
                </a:moveTo>
                <a:lnTo>
                  <a:pt x="5822" y="1424"/>
                </a:lnTo>
                <a:lnTo>
                  <a:pt x="0" y="1424"/>
                </a:lnTo>
                <a:lnTo>
                  <a:pt x="9" y="254"/>
                </a:lnTo>
                <a:lnTo>
                  <a:pt x="2323" y="0"/>
                </a:lnTo>
                <a:close/>
              </a:path>
            </a:pathLst>
          </a:custGeom>
          <a:solidFill>
            <a:srgbClr val="66CCFF">
              <a:alpha val="37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57" name="Freeform 49"/>
          <p:cNvSpPr>
            <a:spLocks/>
          </p:cNvSpPr>
          <p:nvPr/>
        </p:nvSpPr>
        <p:spPr bwMode="auto">
          <a:xfrm>
            <a:off x="422275" y="4714875"/>
            <a:ext cx="8777288" cy="2149475"/>
          </a:xfrm>
          <a:custGeom>
            <a:avLst/>
            <a:gdLst/>
            <a:ahLst/>
            <a:cxnLst>
              <a:cxn ang="0">
                <a:pos x="3016" y="0"/>
              </a:cxn>
              <a:cxn ang="0">
                <a:pos x="5529" y="1354"/>
              </a:cxn>
              <a:cxn ang="0">
                <a:pos x="0" y="1346"/>
              </a:cxn>
              <a:cxn ang="0">
                <a:pos x="3016" y="0"/>
              </a:cxn>
            </a:cxnLst>
            <a:rect l="0" t="0" r="r" b="b"/>
            <a:pathLst>
              <a:path w="5529" h="1354">
                <a:moveTo>
                  <a:pt x="3016" y="0"/>
                </a:moveTo>
                <a:lnTo>
                  <a:pt x="5529" y="1354"/>
                </a:lnTo>
                <a:lnTo>
                  <a:pt x="0" y="1346"/>
                </a:lnTo>
                <a:lnTo>
                  <a:pt x="3016" y="0"/>
                </a:lnTo>
                <a:close/>
              </a:path>
            </a:pathLst>
          </a:custGeom>
          <a:solidFill>
            <a:srgbClr val="66CCFF">
              <a:alpha val="37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58" name="Freeform 50"/>
          <p:cNvSpPr>
            <a:spLocks/>
          </p:cNvSpPr>
          <p:nvPr/>
        </p:nvSpPr>
        <p:spPr bwMode="auto">
          <a:xfrm>
            <a:off x="5049838" y="688975"/>
            <a:ext cx="4122737" cy="6218238"/>
          </a:xfrm>
          <a:custGeom>
            <a:avLst/>
            <a:gdLst/>
            <a:ahLst/>
            <a:cxnLst>
              <a:cxn ang="0">
                <a:pos x="192" y="2523"/>
              </a:cxn>
              <a:cxn ang="0">
                <a:pos x="2597" y="0"/>
              </a:cxn>
              <a:cxn ang="0">
                <a:pos x="2597" y="3908"/>
              </a:cxn>
              <a:cxn ang="0">
                <a:pos x="0" y="3917"/>
              </a:cxn>
              <a:cxn ang="0">
                <a:pos x="192" y="2523"/>
              </a:cxn>
            </a:cxnLst>
            <a:rect l="0" t="0" r="r" b="b"/>
            <a:pathLst>
              <a:path w="2597" h="3917">
                <a:moveTo>
                  <a:pt x="192" y="2523"/>
                </a:moveTo>
                <a:lnTo>
                  <a:pt x="2597" y="0"/>
                </a:lnTo>
                <a:lnTo>
                  <a:pt x="2597" y="3908"/>
                </a:lnTo>
                <a:lnTo>
                  <a:pt x="0" y="3917"/>
                </a:lnTo>
                <a:lnTo>
                  <a:pt x="192" y="2523"/>
                </a:lnTo>
                <a:close/>
              </a:path>
            </a:pathLst>
          </a:custGeom>
          <a:solidFill>
            <a:srgbClr val="66CCFF">
              <a:alpha val="37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59" name="Line 51"/>
          <p:cNvSpPr>
            <a:spLocks noChangeShapeType="1"/>
          </p:cNvSpPr>
          <p:nvPr/>
        </p:nvSpPr>
        <p:spPr bwMode="auto">
          <a:xfrm flipV="1">
            <a:off x="1947863" y="2890838"/>
            <a:ext cx="56673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60" name="Line 52"/>
          <p:cNvSpPr>
            <a:spLocks noChangeShapeType="1"/>
          </p:cNvSpPr>
          <p:nvPr/>
        </p:nvSpPr>
        <p:spPr bwMode="auto">
          <a:xfrm flipH="1" flipV="1">
            <a:off x="2881313" y="2890838"/>
            <a:ext cx="523875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61" name="Line 53"/>
          <p:cNvSpPr>
            <a:spLocks noChangeShapeType="1"/>
          </p:cNvSpPr>
          <p:nvPr/>
        </p:nvSpPr>
        <p:spPr bwMode="auto">
          <a:xfrm flipH="1">
            <a:off x="2752725" y="2281238"/>
            <a:ext cx="390525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62" name="Oval 54"/>
          <p:cNvSpPr>
            <a:spLocks noChangeArrowheads="1"/>
          </p:cNvSpPr>
          <p:nvPr/>
        </p:nvSpPr>
        <p:spPr bwMode="auto">
          <a:xfrm>
            <a:off x="5748338" y="3019425"/>
            <a:ext cx="1028700" cy="10191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63" name="Rectangle 55"/>
          <p:cNvSpPr>
            <a:spLocks noChangeArrowheads="1"/>
          </p:cNvSpPr>
          <p:nvPr/>
        </p:nvSpPr>
        <p:spPr bwMode="auto">
          <a:xfrm>
            <a:off x="1354137" y="331787"/>
            <a:ext cx="6743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Aperture System (DAS)</a:t>
            </a:r>
            <a:br>
              <a:rPr lang="en-US" sz="2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Array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Aperture System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73326" y="1750002"/>
            <a:ext cx="3907829" cy="324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447" tIns="44224" rIns="88447" bIns="44224"/>
          <a:lstStyle/>
          <a:p>
            <a:pPr lvl="1">
              <a:lnSpc>
                <a:spcPct val="80000"/>
              </a:lnSpc>
              <a:tabLst>
                <a:tab pos="163494" algn="l"/>
              </a:tabLst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8514">
              <a:lnSpc>
                <a:spcPct val="80000"/>
              </a:lnSpc>
              <a:buFont typeface="Symbol" pitchFamily="18" charset="2"/>
              <a:buChar char="·"/>
              <a:tabLst>
                <a:tab pos="163494" algn="l"/>
              </a:tabLst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Internally Mounted</a:t>
            </a:r>
          </a:p>
          <a:p>
            <a:pPr indent="108514">
              <a:lnSpc>
                <a:spcPct val="80000"/>
              </a:lnSpc>
              <a:buFont typeface="Symbol" pitchFamily="18" charset="2"/>
              <a:buChar char="·"/>
              <a:tabLst>
                <a:tab pos="163494" algn="l"/>
              </a:tabLst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8514">
              <a:lnSpc>
                <a:spcPts val="1937"/>
              </a:lnSpc>
              <a:buFont typeface="Symbol" pitchFamily="18" charset="2"/>
              <a:buChar char="·"/>
              <a:tabLst>
                <a:tab pos="163494" algn="l"/>
              </a:tabLst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Missile Launch Detection</a:t>
            </a:r>
          </a:p>
          <a:p>
            <a:pPr indent="108514">
              <a:lnSpc>
                <a:spcPct val="80000"/>
              </a:lnSpc>
              <a:tabLst>
                <a:tab pos="163494" algn="l"/>
              </a:tabLst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8514">
              <a:lnSpc>
                <a:spcPts val="1937"/>
              </a:lnSpc>
              <a:buFont typeface="Symbol" pitchFamily="18" charset="2"/>
              <a:buChar char="·"/>
              <a:tabLst>
                <a:tab pos="163494" algn="l"/>
              </a:tabLst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Threat Aircraft Detection</a:t>
            </a:r>
          </a:p>
          <a:p>
            <a:pPr indent="108514">
              <a:lnSpc>
                <a:spcPct val="80000"/>
              </a:lnSpc>
              <a:tabLst>
                <a:tab pos="163494" algn="l"/>
              </a:tabLst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8514">
              <a:lnSpc>
                <a:spcPct val="80000"/>
              </a:lnSpc>
              <a:buFont typeface="Symbol" pitchFamily="18" charset="2"/>
              <a:buChar char="·"/>
              <a:tabLst>
                <a:tab pos="163494" algn="l"/>
              </a:tabLst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Track Wingman</a:t>
            </a:r>
          </a:p>
          <a:p>
            <a:pPr indent="108514">
              <a:lnSpc>
                <a:spcPct val="80000"/>
              </a:lnSpc>
              <a:buFont typeface="Symbol" pitchFamily="18" charset="2"/>
              <a:buChar char="·"/>
              <a:tabLst>
                <a:tab pos="163494" algn="l"/>
              </a:tabLst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8514">
              <a:lnSpc>
                <a:spcPct val="80000"/>
              </a:lnSpc>
              <a:buFont typeface="Symbol" pitchFamily="18" charset="2"/>
              <a:buChar char="·"/>
              <a:tabLst>
                <a:tab pos="163494" algn="l"/>
              </a:tabLst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NAVFLIR Functions</a:t>
            </a:r>
          </a:p>
          <a:p>
            <a:pPr indent="108514">
              <a:lnSpc>
                <a:spcPct val="80000"/>
              </a:lnSpc>
              <a:buFont typeface="Symbol" pitchFamily="18" charset="2"/>
              <a:buChar char="·"/>
              <a:tabLst>
                <a:tab pos="163494" algn="l"/>
              </a:tabLst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8514">
              <a:lnSpc>
                <a:spcPct val="80000"/>
              </a:lnSpc>
              <a:buFont typeface="Symbol" pitchFamily="18" charset="2"/>
              <a:buChar char="·"/>
              <a:tabLst>
                <a:tab pos="163494" algn="l"/>
              </a:tabLst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Integrated With HMD</a:t>
            </a:r>
          </a:p>
          <a:p>
            <a:pPr lvl="1">
              <a:lnSpc>
                <a:spcPct val="80000"/>
              </a:lnSpc>
              <a:tabLst>
                <a:tab pos="163494" algn="l"/>
              </a:tabLst>
            </a:pPr>
            <a:endParaRPr lang="en-US" altLang="en-US" sz="1900" b="1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6041"/>
              </p:ext>
            </p:extLst>
          </p:nvPr>
        </p:nvGraphicFramePr>
        <p:xfrm>
          <a:off x="3762357" y="1371600"/>
          <a:ext cx="4982494" cy="487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864680" imgH="4876920" progId="Word.Document.8">
                  <p:embed/>
                </p:oleObj>
              </mc:Choice>
              <mc:Fallback>
                <p:oleObj name="Document" r:id="rId3" imgW="4864680" imgH="48769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608"/>
                      <a:stretch>
                        <a:fillRect/>
                      </a:stretch>
                    </p:blipFill>
                    <p:spPr bwMode="auto">
                      <a:xfrm>
                        <a:off x="3762357" y="1371600"/>
                        <a:ext cx="4982494" cy="4876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744851" y="6604106"/>
            <a:ext cx="65" cy="107722"/>
          </a:xfrm>
          <a:prstGeom prst="rect">
            <a:avLst/>
          </a:prstGeom>
          <a:noFill/>
          <a:ln w="28575">
            <a:noFill/>
            <a:prstDash val="sysDot"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r" defTabSz="934663"/>
            <a:endParaRPr lang="en-US" altLang="en-US" sz="700" dirty="0"/>
          </a:p>
        </p:txBody>
      </p:sp>
      <p:sp>
        <p:nvSpPr>
          <p:cNvPr id="6" name="Rectangle 5"/>
          <p:cNvSpPr/>
          <p:nvPr/>
        </p:nvSpPr>
        <p:spPr>
          <a:xfrm>
            <a:off x="8839200" y="11430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304800"/>
            <a:ext cx="7643812" cy="714375"/>
          </a:xfrm>
        </p:spPr>
        <p:txBody>
          <a:bodyPr>
            <a:normAutofit/>
          </a:bodyPr>
          <a:lstStyle/>
          <a:p>
            <a:r>
              <a:rPr lang="en-US" altLang="en-US" dirty="0"/>
              <a:t>Overview</a:t>
            </a:r>
            <a:endParaRPr lang="en-US" sz="25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7720-A89B-4908-BC84-8AF7FE9EEA90}" type="slidenum">
              <a:rPr lang="en-US"/>
              <a:pPr/>
              <a:t>2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9088" y="1371600"/>
            <a:ext cx="64627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State of the F-35A</a:t>
            </a:r>
          </a:p>
          <a:p>
            <a:r>
              <a:rPr lang="en-US" kern="0" dirty="0"/>
              <a:t>Aircraft Capabilities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5800725" cy="33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6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1143000"/>
          </a:xfrm>
          <a:noFill/>
          <a:ln/>
        </p:spPr>
        <p:txBody>
          <a:bodyPr/>
          <a:lstStyle/>
          <a:p>
            <a:r>
              <a:rPr lang="en-US" sz="3200" dirty="0"/>
              <a:t>Capabilities</a:t>
            </a:r>
            <a:br>
              <a:rPr lang="en-US" sz="3200" dirty="0"/>
            </a:br>
            <a:r>
              <a:rPr lang="en-US" sz="3200" dirty="0"/>
              <a:t>DAS Missile Warning </a:t>
            </a:r>
            <a:r>
              <a:rPr lang="en-US" sz="3200" dirty="0" err="1"/>
              <a:t>Symbology</a:t>
            </a:r>
            <a:endParaRPr lang="en-US" sz="32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88956-9C57-422B-A027-31A3CF3A79F4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55725"/>
            <a:ext cx="9144000" cy="5502275"/>
            <a:chOff x="0" y="756"/>
            <a:chExt cx="5760" cy="3564"/>
          </a:xfrm>
        </p:grpSpPr>
        <p:pic>
          <p:nvPicPr>
            <p:cNvPr id="439300" name="Picture 4" descr="snap_score_HMD_03da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56"/>
              <a:ext cx="5760" cy="35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39301" name="Oval 5"/>
            <p:cNvSpPr>
              <a:spLocks noChangeArrowheads="1"/>
            </p:cNvSpPr>
            <p:nvPr/>
          </p:nvSpPr>
          <p:spPr bwMode="auto">
            <a:xfrm>
              <a:off x="2332" y="2899"/>
              <a:ext cx="384" cy="421"/>
            </a:xfrm>
            <a:prstGeom prst="ellipse">
              <a:avLst/>
            </a:prstGeom>
            <a:noFill/>
            <a:ln w="38100" algn="ctr">
              <a:solidFill>
                <a:srgbClr val="D25028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2" name="Oval 6"/>
            <p:cNvSpPr>
              <a:spLocks noChangeArrowheads="1"/>
            </p:cNvSpPr>
            <p:nvPr/>
          </p:nvSpPr>
          <p:spPr bwMode="auto">
            <a:xfrm>
              <a:off x="3543" y="2756"/>
              <a:ext cx="384" cy="421"/>
            </a:xfrm>
            <a:prstGeom prst="ellipse">
              <a:avLst/>
            </a:prstGeom>
            <a:noFill/>
            <a:ln w="38100" algn="ctr">
              <a:solidFill>
                <a:srgbClr val="D25028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85850" y="1344613"/>
            <a:ext cx="6969125" cy="5570537"/>
            <a:chOff x="684" y="856"/>
            <a:chExt cx="4390" cy="3509"/>
          </a:xfrm>
        </p:grpSpPr>
        <p:pic>
          <p:nvPicPr>
            <p:cNvPr id="439304" name="Picture 8" descr="DA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" y="856"/>
              <a:ext cx="4390" cy="350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39305" name="Oval 9"/>
            <p:cNvSpPr>
              <a:spLocks noChangeArrowheads="1"/>
            </p:cNvSpPr>
            <p:nvPr/>
          </p:nvSpPr>
          <p:spPr bwMode="auto">
            <a:xfrm>
              <a:off x="2055" y="1873"/>
              <a:ext cx="1051" cy="1024"/>
            </a:xfrm>
            <a:prstGeom prst="ellipse">
              <a:avLst/>
            </a:prstGeom>
            <a:noFill/>
            <a:ln w="57150" algn="ctr">
              <a:solidFill>
                <a:srgbClr val="D2502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090" name="Picture 2" descr="Scenario_Weatherspoon2"/>
          <p:cNvPicPr>
            <a:picLocks noChangeAspect="1" noChangeArrowheads="1"/>
          </p:cNvPicPr>
          <p:nvPr/>
        </p:nvPicPr>
        <p:blipFill>
          <a:blip r:embed="rId3" cstate="print"/>
          <a:srcRect t="287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136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Electro-Optical Targeting System (EOTS) Capabilities</a:t>
            </a:r>
          </a:p>
        </p:txBody>
      </p:sp>
      <p:sp>
        <p:nvSpPr>
          <p:cNvPr id="1369092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67811" y="6306472"/>
            <a:ext cx="1275093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Laser Spot Tracker</a:t>
            </a:r>
          </a:p>
        </p:txBody>
      </p:sp>
      <p:sp>
        <p:nvSpPr>
          <p:cNvPr id="1369093" name="Rectangle 5"/>
          <p:cNvSpPr>
            <a:spLocks noChangeArrowheads="1"/>
          </p:cNvSpPr>
          <p:nvPr/>
        </p:nvSpPr>
        <p:spPr bwMode="auto">
          <a:xfrm>
            <a:off x="5127764" y="1798996"/>
            <a:ext cx="1488293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Long Range A-A IRST</a:t>
            </a:r>
          </a:p>
        </p:txBody>
      </p:sp>
      <p:sp>
        <p:nvSpPr>
          <p:cNvPr id="1369094" name="Rectangle 6"/>
          <p:cNvSpPr>
            <a:spLocks noChangeArrowheads="1"/>
          </p:cNvSpPr>
          <p:nvPr/>
        </p:nvSpPr>
        <p:spPr bwMode="auto">
          <a:xfrm>
            <a:off x="348504" y="6705908"/>
            <a:ext cx="165109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800" dirty="0">
                <a:solidFill>
                  <a:schemeClr val="bg1"/>
                </a:solidFill>
              </a:rPr>
              <a:t>Lockheed Martin Aeronautics Company</a:t>
            </a:r>
          </a:p>
        </p:txBody>
      </p:sp>
      <p:sp>
        <p:nvSpPr>
          <p:cNvPr id="1369096" name="Rectangle 8"/>
          <p:cNvSpPr>
            <a:spLocks noChangeArrowheads="1"/>
          </p:cNvSpPr>
          <p:nvPr/>
        </p:nvSpPr>
        <p:spPr bwMode="auto">
          <a:xfrm>
            <a:off x="2743508" y="6693618"/>
            <a:ext cx="37141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3676"/>
            <a:r>
              <a:rPr lang="en-US" sz="800" dirty="0">
                <a:solidFill>
                  <a:schemeClr val="bg1"/>
                </a:solidFill>
              </a:rPr>
              <a:t>DISTRIBUTION STATEMENT A. Approved for public release; distribution is unlimited.</a:t>
            </a:r>
          </a:p>
        </p:txBody>
      </p:sp>
      <p:sp>
        <p:nvSpPr>
          <p:cNvPr id="1369097" name="Freeform 9"/>
          <p:cNvSpPr>
            <a:spLocks noChangeAspect="1"/>
          </p:cNvSpPr>
          <p:nvPr/>
        </p:nvSpPr>
        <p:spPr bwMode="auto">
          <a:xfrm>
            <a:off x="3647775" y="2968113"/>
            <a:ext cx="2269112" cy="29220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5" y="1902"/>
              </a:cxn>
              <a:cxn ang="0">
                <a:pos x="858" y="1865"/>
              </a:cxn>
              <a:cxn ang="0">
                <a:pos x="893" y="1824"/>
              </a:cxn>
              <a:cxn ang="0">
                <a:pos x="950" y="1788"/>
              </a:cxn>
              <a:cxn ang="0">
                <a:pos x="1019" y="1766"/>
              </a:cxn>
              <a:cxn ang="0">
                <a:pos x="1101" y="1751"/>
              </a:cxn>
              <a:cxn ang="0">
                <a:pos x="1200" y="1748"/>
              </a:cxn>
              <a:cxn ang="0">
                <a:pos x="1311" y="1763"/>
              </a:cxn>
              <a:cxn ang="0">
                <a:pos x="1383" y="1787"/>
              </a:cxn>
              <a:cxn ang="0">
                <a:pos x="1437" y="1812"/>
              </a:cxn>
              <a:cxn ang="0">
                <a:pos x="1478" y="1851"/>
              </a:cxn>
              <a:cxn ang="0">
                <a:pos x="0" y="0"/>
              </a:cxn>
            </a:cxnLst>
            <a:rect l="0" t="0" r="r" b="b"/>
            <a:pathLst>
              <a:path w="1478" h="1902">
                <a:moveTo>
                  <a:pt x="0" y="0"/>
                </a:moveTo>
                <a:lnTo>
                  <a:pt x="855" y="1902"/>
                </a:lnTo>
                <a:lnTo>
                  <a:pt x="858" y="1865"/>
                </a:lnTo>
                <a:lnTo>
                  <a:pt x="893" y="1824"/>
                </a:lnTo>
                <a:lnTo>
                  <a:pt x="950" y="1788"/>
                </a:lnTo>
                <a:lnTo>
                  <a:pt x="1019" y="1766"/>
                </a:lnTo>
                <a:lnTo>
                  <a:pt x="1101" y="1751"/>
                </a:lnTo>
                <a:lnTo>
                  <a:pt x="1200" y="1748"/>
                </a:lnTo>
                <a:lnTo>
                  <a:pt x="1311" y="1763"/>
                </a:lnTo>
                <a:lnTo>
                  <a:pt x="1383" y="1787"/>
                </a:lnTo>
                <a:lnTo>
                  <a:pt x="1437" y="1812"/>
                </a:lnTo>
                <a:lnTo>
                  <a:pt x="1478" y="1851"/>
                </a:lnTo>
                <a:lnTo>
                  <a:pt x="0" y="0"/>
                </a:lnTo>
                <a:close/>
              </a:path>
            </a:pathLst>
          </a:custGeom>
          <a:solidFill>
            <a:srgbClr val="6699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sp>
        <p:nvSpPr>
          <p:cNvPr id="1369098" name="Freeform 10"/>
          <p:cNvSpPr>
            <a:spLocks/>
          </p:cNvSpPr>
          <p:nvPr/>
        </p:nvSpPr>
        <p:spPr bwMode="auto">
          <a:xfrm>
            <a:off x="3675409" y="1448722"/>
            <a:ext cx="3052094" cy="1505565"/>
          </a:xfrm>
          <a:custGeom>
            <a:avLst/>
            <a:gdLst/>
            <a:ahLst/>
            <a:cxnLst>
              <a:cxn ang="0">
                <a:pos x="1988" y="0"/>
              </a:cxn>
              <a:cxn ang="0">
                <a:pos x="0" y="980"/>
              </a:cxn>
            </a:cxnLst>
            <a:rect l="0" t="0" r="r" b="b"/>
            <a:pathLst>
              <a:path w="1988" h="980">
                <a:moveTo>
                  <a:pt x="1988" y="0"/>
                </a:moveTo>
                <a:lnTo>
                  <a:pt x="0" y="980"/>
                </a:lnTo>
              </a:path>
            </a:pathLst>
          </a:custGeom>
          <a:noFill/>
          <a:ln w="6350">
            <a:solidFill>
              <a:srgbClr val="5F5F5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sp>
        <p:nvSpPr>
          <p:cNvPr id="1369099" name="Freeform 11"/>
          <p:cNvSpPr>
            <a:spLocks/>
          </p:cNvSpPr>
          <p:nvPr/>
        </p:nvSpPr>
        <p:spPr bwMode="auto">
          <a:xfrm>
            <a:off x="3661592" y="2057094"/>
            <a:ext cx="3064376" cy="906411"/>
          </a:xfrm>
          <a:custGeom>
            <a:avLst/>
            <a:gdLst/>
            <a:ahLst/>
            <a:cxnLst>
              <a:cxn ang="0">
                <a:pos x="1996" y="0"/>
              </a:cxn>
              <a:cxn ang="0">
                <a:pos x="0" y="590"/>
              </a:cxn>
            </a:cxnLst>
            <a:rect l="0" t="0" r="r" b="b"/>
            <a:pathLst>
              <a:path w="1996" h="590">
                <a:moveTo>
                  <a:pt x="1996" y="0"/>
                </a:moveTo>
                <a:lnTo>
                  <a:pt x="0" y="590"/>
                </a:lnTo>
              </a:path>
            </a:pathLst>
          </a:custGeom>
          <a:noFill/>
          <a:ln w="6350">
            <a:solidFill>
              <a:srgbClr val="5F5F5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sp>
        <p:nvSpPr>
          <p:cNvPr id="1369100" name="Freeform 12"/>
          <p:cNvSpPr>
            <a:spLocks/>
          </p:cNvSpPr>
          <p:nvPr/>
        </p:nvSpPr>
        <p:spPr bwMode="auto">
          <a:xfrm>
            <a:off x="3656986" y="2514908"/>
            <a:ext cx="5278219" cy="448597"/>
          </a:xfrm>
          <a:custGeom>
            <a:avLst/>
            <a:gdLst/>
            <a:ahLst/>
            <a:cxnLst>
              <a:cxn ang="0">
                <a:pos x="3438" y="0"/>
              </a:cxn>
              <a:cxn ang="0">
                <a:pos x="0" y="292"/>
              </a:cxn>
            </a:cxnLst>
            <a:rect l="0" t="0" r="r" b="b"/>
            <a:pathLst>
              <a:path w="3438" h="292">
                <a:moveTo>
                  <a:pt x="3438" y="0"/>
                </a:moveTo>
                <a:lnTo>
                  <a:pt x="0" y="292"/>
                </a:lnTo>
              </a:path>
            </a:pathLst>
          </a:custGeom>
          <a:noFill/>
          <a:ln w="6350">
            <a:solidFill>
              <a:srgbClr val="5F5F5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725969" y="1371908"/>
            <a:ext cx="2249153" cy="1327355"/>
            <a:chOff x="4385" y="944"/>
            <a:chExt cx="1485" cy="853"/>
          </a:xfrm>
        </p:grpSpPr>
        <p:sp>
          <p:nvSpPr>
            <p:cNvPr id="1369102" name="Freeform 14"/>
            <p:cNvSpPr>
              <a:spLocks/>
            </p:cNvSpPr>
            <p:nvPr/>
          </p:nvSpPr>
          <p:spPr bwMode="auto">
            <a:xfrm>
              <a:off x="4385" y="944"/>
              <a:ext cx="1480" cy="7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450"/>
                </a:cxn>
                <a:cxn ang="0">
                  <a:pos x="74" y="444"/>
                </a:cxn>
                <a:cxn ang="0">
                  <a:pos x="137" y="438"/>
                </a:cxn>
                <a:cxn ang="0">
                  <a:pos x="232" y="438"/>
                </a:cxn>
                <a:cxn ang="0">
                  <a:pos x="300" y="436"/>
                </a:cxn>
                <a:cxn ang="0">
                  <a:pos x="404" y="436"/>
                </a:cxn>
                <a:cxn ang="0">
                  <a:pos x="510" y="442"/>
                </a:cxn>
                <a:cxn ang="0">
                  <a:pos x="606" y="448"/>
                </a:cxn>
                <a:cxn ang="0">
                  <a:pos x="716" y="460"/>
                </a:cxn>
                <a:cxn ang="0">
                  <a:pos x="792" y="470"/>
                </a:cxn>
                <a:cxn ang="0">
                  <a:pos x="850" y="478"/>
                </a:cxn>
                <a:cxn ang="0">
                  <a:pos x="890" y="484"/>
                </a:cxn>
                <a:cxn ang="0">
                  <a:pos x="958" y="500"/>
                </a:cxn>
                <a:cxn ang="0">
                  <a:pos x="1032" y="518"/>
                </a:cxn>
                <a:cxn ang="0">
                  <a:pos x="1100" y="538"/>
                </a:cxn>
                <a:cxn ang="0">
                  <a:pos x="1178" y="559"/>
                </a:cxn>
                <a:cxn ang="0">
                  <a:pos x="1232" y="580"/>
                </a:cxn>
                <a:cxn ang="0">
                  <a:pos x="1308" y="616"/>
                </a:cxn>
                <a:cxn ang="0">
                  <a:pos x="1390" y="662"/>
                </a:cxn>
                <a:cxn ang="0">
                  <a:pos x="1480" y="740"/>
                </a:cxn>
                <a:cxn ang="0">
                  <a:pos x="1480" y="318"/>
                </a:cxn>
                <a:cxn ang="0">
                  <a:pos x="1460" y="288"/>
                </a:cxn>
                <a:cxn ang="0">
                  <a:pos x="1426" y="260"/>
                </a:cxn>
                <a:cxn ang="0">
                  <a:pos x="1388" y="228"/>
                </a:cxn>
                <a:cxn ang="0">
                  <a:pos x="1336" y="196"/>
                </a:cxn>
                <a:cxn ang="0">
                  <a:pos x="1268" y="162"/>
                </a:cxn>
                <a:cxn ang="0">
                  <a:pos x="1202" y="134"/>
                </a:cxn>
                <a:cxn ang="0">
                  <a:pos x="1134" y="114"/>
                </a:cxn>
                <a:cxn ang="0">
                  <a:pos x="1034" y="86"/>
                </a:cxn>
                <a:cxn ang="0">
                  <a:pos x="949" y="65"/>
                </a:cxn>
                <a:cxn ang="0">
                  <a:pos x="851" y="48"/>
                </a:cxn>
                <a:cxn ang="0">
                  <a:pos x="740" y="28"/>
                </a:cxn>
                <a:cxn ang="0">
                  <a:pos x="634" y="16"/>
                </a:cxn>
                <a:cxn ang="0">
                  <a:pos x="538" y="6"/>
                </a:cxn>
                <a:cxn ang="0">
                  <a:pos x="434" y="4"/>
                </a:cxn>
                <a:cxn ang="0">
                  <a:pos x="352" y="0"/>
                </a:cxn>
                <a:cxn ang="0">
                  <a:pos x="266" y="0"/>
                </a:cxn>
                <a:cxn ang="0">
                  <a:pos x="180" y="2"/>
                </a:cxn>
                <a:cxn ang="0">
                  <a:pos x="82" y="6"/>
                </a:cxn>
                <a:cxn ang="0">
                  <a:pos x="6" y="16"/>
                </a:cxn>
              </a:cxnLst>
              <a:rect l="0" t="0" r="r" b="b"/>
              <a:pathLst>
                <a:path w="1480" h="740">
                  <a:moveTo>
                    <a:pt x="0" y="14"/>
                  </a:moveTo>
                  <a:lnTo>
                    <a:pt x="2" y="450"/>
                  </a:lnTo>
                  <a:lnTo>
                    <a:pt x="74" y="444"/>
                  </a:lnTo>
                  <a:lnTo>
                    <a:pt x="137" y="438"/>
                  </a:lnTo>
                  <a:lnTo>
                    <a:pt x="232" y="438"/>
                  </a:lnTo>
                  <a:lnTo>
                    <a:pt x="300" y="436"/>
                  </a:lnTo>
                  <a:lnTo>
                    <a:pt x="404" y="436"/>
                  </a:lnTo>
                  <a:lnTo>
                    <a:pt x="510" y="442"/>
                  </a:lnTo>
                  <a:lnTo>
                    <a:pt x="606" y="448"/>
                  </a:lnTo>
                  <a:lnTo>
                    <a:pt x="716" y="460"/>
                  </a:lnTo>
                  <a:lnTo>
                    <a:pt x="792" y="470"/>
                  </a:lnTo>
                  <a:lnTo>
                    <a:pt x="850" y="478"/>
                  </a:lnTo>
                  <a:lnTo>
                    <a:pt x="890" y="484"/>
                  </a:lnTo>
                  <a:lnTo>
                    <a:pt x="958" y="500"/>
                  </a:lnTo>
                  <a:lnTo>
                    <a:pt x="1032" y="518"/>
                  </a:lnTo>
                  <a:lnTo>
                    <a:pt x="1100" y="538"/>
                  </a:lnTo>
                  <a:lnTo>
                    <a:pt x="1178" y="559"/>
                  </a:lnTo>
                  <a:lnTo>
                    <a:pt x="1232" y="580"/>
                  </a:lnTo>
                  <a:lnTo>
                    <a:pt x="1308" y="616"/>
                  </a:lnTo>
                  <a:lnTo>
                    <a:pt x="1390" y="662"/>
                  </a:lnTo>
                  <a:lnTo>
                    <a:pt x="1480" y="740"/>
                  </a:lnTo>
                  <a:lnTo>
                    <a:pt x="1480" y="318"/>
                  </a:lnTo>
                  <a:lnTo>
                    <a:pt x="1460" y="288"/>
                  </a:lnTo>
                  <a:lnTo>
                    <a:pt x="1426" y="260"/>
                  </a:lnTo>
                  <a:lnTo>
                    <a:pt x="1388" y="228"/>
                  </a:lnTo>
                  <a:lnTo>
                    <a:pt x="1336" y="196"/>
                  </a:lnTo>
                  <a:lnTo>
                    <a:pt x="1268" y="162"/>
                  </a:lnTo>
                  <a:lnTo>
                    <a:pt x="1202" y="134"/>
                  </a:lnTo>
                  <a:lnTo>
                    <a:pt x="1134" y="114"/>
                  </a:lnTo>
                  <a:lnTo>
                    <a:pt x="1034" y="86"/>
                  </a:lnTo>
                  <a:lnTo>
                    <a:pt x="949" y="65"/>
                  </a:lnTo>
                  <a:lnTo>
                    <a:pt x="851" y="48"/>
                  </a:lnTo>
                  <a:lnTo>
                    <a:pt x="740" y="28"/>
                  </a:lnTo>
                  <a:lnTo>
                    <a:pt x="634" y="16"/>
                  </a:lnTo>
                  <a:lnTo>
                    <a:pt x="538" y="6"/>
                  </a:lnTo>
                  <a:lnTo>
                    <a:pt x="434" y="4"/>
                  </a:lnTo>
                  <a:lnTo>
                    <a:pt x="352" y="0"/>
                  </a:lnTo>
                  <a:lnTo>
                    <a:pt x="266" y="0"/>
                  </a:lnTo>
                  <a:lnTo>
                    <a:pt x="180" y="2"/>
                  </a:lnTo>
                  <a:lnTo>
                    <a:pt x="82" y="6"/>
                  </a:lnTo>
                  <a:lnTo>
                    <a:pt x="6" y="16"/>
                  </a:lnTo>
                </a:path>
              </a:pathLst>
            </a:custGeom>
            <a:solidFill>
              <a:srgbClr val="C0C0C0">
                <a:alpha val="50000"/>
              </a:srgbClr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9103" name="Arc 15"/>
            <p:cNvSpPr>
              <a:spLocks/>
            </p:cNvSpPr>
            <p:nvPr/>
          </p:nvSpPr>
          <p:spPr bwMode="auto">
            <a:xfrm>
              <a:off x="4385" y="944"/>
              <a:ext cx="1481" cy="418"/>
            </a:xfrm>
            <a:custGeom>
              <a:avLst/>
              <a:gdLst>
                <a:gd name="G0" fmla="+- 5203 0 0"/>
                <a:gd name="G1" fmla="+- 21600 0 0"/>
                <a:gd name="G2" fmla="+- 21600 0 0"/>
                <a:gd name="T0" fmla="*/ 0 w 26086"/>
                <a:gd name="T1" fmla="*/ 636 h 21600"/>
                <a:gd name="T2" fmla="*/ 26086 w 26086"/>
                <a:gd name="T3" fmla="*/ 16081 h 21600"/>
                <a:gd name="T4" fmla="*/ 5203 w 260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86" h="21600" fill="none" extrusionOk="0">
                  <a:moveTo>
                    <a:pt x="0" y="636"/>
                  </a:moveTo>
                  <a:cubicBezTo>
                    <a:pt x="1702" y="213"/>
                    <a:pt x="3449" y="-1"/>
                    <a:pt x="5203" y="0"/>
                  </a:cubicBezTo>
                  <a:cubicBezTo>
                    <a:pt x="15006" y="0"/>
                    <a:pt x="23581" y="6602"/>
                    <a:pt x="26086" y="16080"/>
                  </a:cubicBezTo>
                </a:path>
                <a:path w="26086" h="21600" stroke="0" extrusionOk="0">
                  <a:moveTo>
                    <a:pt x="0" y="636"/>
                  </a:moveTo>
                  <a:cubicBezTo>
                    <a:pt x="1702" y="213"/>
                    <a:pt x="3449" y="-1"/>
                    <a:pt x="5203" y="0"/>
                  </a:cubicBezTo>
                  <a:cubicBezTo>
                    <a:pt x="15006" y="0"/>
                    <a:pt x="23581" y="6602"/>
                    <a:pt x="26086" y="16080"/>
                  </a:cubicBezTo>
                  <a:lnTo>
                    <a:pt x="5203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104" name="Line 16"/>
            <p:cNvSpPr>
              <a:spLocks noChangeShapeType="1"/>
            </p:cNvSpPr>
            <p:nvPr/>
          </p:nvSpPr>
          <p:spPr bwMode="auto">
            <a:xfrm>
              <a:off x="4386" y="960"/>
              <a:ext cx="0" cy="4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105" name="Arc 17"/>
            <p:cNvSpPr>
              <a:spLocks/>
            </p:cNvSpPr>
            <p:nvPr/>
          </p:nvSpPr>
          <p:spPr bwMode="auto">
            <a:xfrm>
              <a:off x="4389" y="1379"/>
              <a:ext cx="1481" cy="418"/>
            </a:xfrm>
            <a:custGeom>
              <a:avLst/>
              <a:gdLst>
                <a:gd name="G0" fmla="+- 5203 0 0"/>
                <a:gd name="G1" fmla="+- 21600 0 0"/>
                <a:gd name="G2" fmla="+- 21600 0 0"/>
                <a:gd name="T0" fmla="*/ 0 w 26086"/>
                <a:gd name="T1" fmla="*/ 636 h 21600"/>
                <a:gd name="T2" fmla="*/ 26086 w 26086"/>
                <a:gd name="T3" fmla="*/ 16081 h 21600"/>
                <a:gd name="T4" fmla="*/ 5203 w 260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086" h="21600" fill="none" extrusionOk="0">
                  <a:moveTo>
                    <a:pt x="0" y="636"/>
                  </a:moveTo>
                  <a:cubicBezTo>
                    <a:pt x="1702" y="213"/>
                    <a:pt x="3449" y="-1"/>
                    <a:pt x="5203" y="0"/>
                  </a:cubicBezTo>
                  <a:cubicBezTo>
                    <a:pt x="15006" y="0"/>
                    <a:pt x="23581" y="6602"/>
                    <a:pt x="26086" y="16080"/>
                  </a:cubicBezTo>
                </a:path>
                <a:path w="26086" h="21600" stroke="0" extrusionOk="0">
                  <a:moveTo>
                    <a:pt x="0" y="636"/>
                  </a:moveTo>
                  <a:cubicBezTo>
                    <a:pt x="1702" y="213"/>
                    <a:pt x="3449" y="-1"/>
                    <a:pt x="5203" y="0"/>
                  </a:cubicBezTo>
                  <a:cubicBezTo>
                    <a:pt x="15006" y="0"/>
                    <a:pt x="23581" y="6602"/>
                    <a:pt x="26086" y="16080"/>
                  </a:cubicBezTo>
                  <a:lnTo>
                    <a:pt x="5203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106" name="Line 18"/>
            <p:cNvSpPr>
              <a:spLocks noChangeShapeType="1"/>
            </p:cNvSpPr>
            <p:nvPr/>
          </p:nvSpPr>
          <p:spPr bwMode="auto">
            <a:xfrm>
              <a:off x="5866" y="1257"/>
              <a:ext cx="0" cy="4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9107" name="Freeform 19"/>
          <p:cNvSpPr>
            <a:spLocks/>
          </p:cNvSpPr>
          <p:nvPr/>
        </p:nvSpPr>
        <p:spPr bwMode="auto">
          <a:xfrm>
            <a:off x="3652381" y="1424142"/>
            <a:ext cx="700078" cy="1525536"/>
          </a:xfrm>
          <a:custGeom>
            <a:avLst/>
            <a:gdLst/>
            <a:ahLst/>
            <a:cxnLst>
              <a:cxn ang="0">
                <a:pos x="195" y="0"/>
              </a:cxn>
              <a:cxn ang="0">
                <a:pos x="0" y="993"/>
              </a:cxn>
              <a:cxn ang="0">
                <a:pos x="456" y="306"/>
              </a:cxn>
            </a:cxnLst>
            <a:rect l="0" t="0" r="r" b="b"/>
            <a:pathLst>
              <a:path w="456" h="993">
                <a:moveTo>
                  <a:pt x="195" y="0"/>
                </a:moveTo>
                <a:lnTo>
                  <a:pt x="0" y="993"/>
                </a:lnTo>
                <a:lnTo>
                  <a:pt x="456" y="306"/>
                </a:lnTo>
              </a:path>
            </a:pathLst>
          </a:custGeom>
          <a:solidFill>
            <a:srgbClr val="808080">
              <a:alpha val="50000"/>
            </a:srgbClr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sp>
        <p:nvSpPr>
          <p:cNvPr id="1369108" name="Oval 20"/>
          <p:cNvSpPr>
            <a:spLocks noChangeAspect="1" noChangeArrowheads="1"/>
          </p:cNvSpPr>
          <p:nvPr/>
        </p:nvSpPr>
        <p:spPr bwMode="auto">
          <a:xfrm rot="-1932679">
            <a:off x="3937084" y="1607699"/>
            <a:ext cx="492818" cy="619125"/>
          </a:xfrm>
          <a:prstGeom prst="ellipse">
            <a:avLst/>
          </a:prstGeom>
          <a:solidFill>
            <a:srgbClr val="808080">
              <a:alpha val="50000"/>
            </a:srgbClr>
          </a:solidFill>
          <a:ln w="3175" cap="rnd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sp>
        <p:nvSpPr>
          <p:cNvPr id="1369109" name="Oval 21"/>
          <p:cNvSpPr>
            <a:spLocks noChangeAspect="1" noChangeArrowheads="1"/>
          </p:cNvSpPr>
          <p:nvPr/>
        </p:nvSpPr>
        <p:spPr bwMode="auto">
          <a:xfrm>
            <a:off x="4960421" y="5653548"/>
            <a:ext cx="973354" cy="450134"/>
          </a:xfrm>
          <a:prstGeom prst="ellipse">
            <a:avLst/>
          </a:prstGeom>
          <a:solidFill>
            <a:srgbClr val="6699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sp>
        <p:nvSpPr>
          <p:cNvPr id="1369110" name="Freeform 22"/>
          <p:cNvSpPr>
            <a:spLocks/>
          </p:cNvSpPr>
          <p:nvPr/>
        </p:nvSpPr>
        <p:spPr bwMode="auto">
          <a:xfrm>
            <a:off x="3652380" y="1829722"/>
            <a:ext cx="5305854" cy="1124565"/>
          </a:xfrm>
          <a:custGeom>
            <a:avLst/>
            <a:gdLst/>
            <a:ahLst/>
            <a:cxnLst>
              <a:cxn ang="0">
                <a:pos x="3456" y="0"/>
              </a:cxn>
              <a:cxn ang="0">
                <a:pos x="0" y="732"/>
              </a:cxn>
            </a:cxnLst>
            <a:rect l="0" t="0" r="r" b="b"/>
            <a:pathLst>
              <a:path w="3456" h="732">
                <a:moveTo>
                  <a:pt x="3456" y="0"/>
                </a:moveTo>
                <a:lnTo>
                  <a:pt x="0" y="732"/>
                </a:lnTo>
              </a:path>
            </a:pathLst>
          </a:custGeom>
          <a:noFill/>
          <a:ln w="6350">
            <a:solidFill>
              <a:srgbClr val="5F5F5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pic>
        <p:nvPicPr>
          <p:cNvPr id="136911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362" y="6206613"/>
            <a:ext cx="305516" cy="321085"/>
          </a:xfrm>
          <a:prstGeom prst="rect">
            <a:avLst/>
          </a:prstGeom>
          <a:noFill/>
        </p:spPr>
      </p:pic>
      <p:pic>
        <p:nvPicPr>
          <p:cNvPr id="1369112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627" y="5699638"/>
            <a:ext cx="445225" cy="336448"/>
          </a:xfrm>
          <a:prstGeom prst="rect">
            <a:avLst/>
          </a:prstGeom>
          <a:noFill/>
        </p:spPr>
      </p:pic>
      <p:sp>
        <p:nvSpPr>
          <p:cNvPr id="1369113" name="Rectangle 25"/>
          <p:cNvSpPr>
            <a:spLocks noChangeArrowheads="1"/>
          </p:cNvSpPr>
          <p:nvPr/>
        </p:nvSpPr>
        <p:spPr bwMode="auto">
          <a:xfrm>
            <a:off x="3007572" y="4535129"/>
            <a:ext cx="104227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Air-to-Surface </a:t>
            </a:r>
          </a:p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Targeting FLIR</a:t>
            </a:r>
          </a:p>
        </p:txBody>
      </p:sp>
      <p:sp>
        <p:nvSpPr>
          <p:cNvPr id="1369114" name="Rectangle 26"/>
          <p:cNvSpPr>
            <a:spLocks noChangeArrowheads="1"/>
          </p:cNvSpPr>
          <p:nvPr/>
        </p:nvSpPr>
        <p:spPr bwMode="auto">
          <a:xfrm>
            <a:off x="1458496" y="1837404"/>
            <a:ext cx="1745991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Air-to-Air Targeting FLIR</a:t>
            </a:r>
          </a:p>
        </p:txBody>
      </p:sp>
      <p:sp>
        <p:nvSpPr>
          <p:cNvPr id="1369115" name="Freeform 27"/>
          <p:cNvSpPr>
            <a:spLocks/>
          </p:cNvSpPr>
          <p:nvPr/>
        </p:nvSpPr>
        <p:spPr bwMode="auto">
          <a:xfrm>
            <a:off x="3656986" y="2958896"/>
            <a:ext cx="3477361" cy="2438093"/>
          </a:xfrm>
          <a:custGeom>
            <a:avLst/>
            <a:gdLst/>
            <a:ahLst/>
            <a:cxnLst>
              <a:cxn ang="0">
                <a:pos x="1748" y="1314"/>
              </a:cxn>
              <a:cxn ang="0">
                <a:pos x="1818" y="1289"/>
              </a:cxn>
              <a:cxn ang="0">
                <a:pos x="1893" y="1272"/>
              </a:cxn>
              <a:cxn ang="0">
                <a:pos x="2031" y="1259"/>
              </a:cxn>
              <a:cxn ang="0">
                <a:pos x="2147" y="1272"/>
              </a:cxn>
              <a:cxn ang="0">
                <a:pos x="2265" y="1305"/>
              </a:cxn>
              <a:cxn ang="0">
                <a:pos x="0" y="0"/>
              </a:cxn>
              <a:cxn ang="0">
                <a:pos x="1662" y="1587"/>
              </a:cxn>
              <a:cxn ang="0">
                <a:pos x="1628" y="1539"/>
              </a:cxn>
              <a:cxn ang="0">
                <a:pos x="1610" y="1479"/>
              </a:cxn>
              <a:cxn ang="0">
                <a:pos x="1623" y="1418"/>
              </a:cxn>
              <a:cxn ang="0">
                <a:pos x="1674" y="1362"/>
              </a:cxn>
            </a:cxnLst>
            <a:rect l="0" t="0" r="r" b="b"/>
            <a:pathLst>
              <a:path w="2265" h="1587">
                <a:moveTo>
                  <a:pt x="1748" y="1314"/>
                </a:moveTo>
                <a:lnTo>
                  <a:pt x="1818" y="1289"/>
                </a:lnTo>
                <a:lnTo>
                  <a:pt x="1893" y="1272"/>
                </a:lnTo>
                <a:lnTo>
                  <a:pt x="2031" y="1259"/>
                </a:lnTo>
                <a:lnTo>
                  <a:pt x="2147" y="1272"/>
                </a:lnTo>
                <a:lnTo>
                  <a:pt x="2265" y="1305"/>
                </a:lnTo>
                <a:lnTo>
                  <a:pt x="0" y="0"/>
                </a:lnTo>
                <a:lnTo>
                  <a:pt x="1662" y="1587"/>
                </a:lnTo>
                <a:lnTo>
                  <a:pt x="1628" y="1539"/>
                </a:lnTo>
                <a:lnTo>
                  <a:pt x="1610" y="1479"/>
                </a:lnTo>
                <a:lnTo>
                  <a:pt x="1623" y="1418"/>
                </a:lnTo>
                <a:lnTo>
                  <a:pt x="1674" y="1362"/>
                </a:lnTo>
              </a:path>
            </a:pathLst>
          </a:custGeom>
          <a:solidFill>
            <a:srgbClr val="6699FF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sp>
        <p:nvSpPr>
          <p:cNvPr id="1369116" name="Oval 28"/>
          <p:cNvSpPr>
            <a:spLocks noChangeArrowheads="1"/>
          </p:cNvSpPr>
          <p:nvPr/>
        </p:nvSpPr>
        <p:spPr bwMode="auto">
          <a:xfrm>
            <a:off x="6133359" y="4896158"/>
            <a:ext cx="1238953" cy="666750"/>
          </a:xfrm>
          <a:prstGeom prst="ellipse">
            <a:avLst/>
          </a:prstGeom>
          <a:solidFill>
            <a:srgbClr val="6699FF">
              <a:alpha val="39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sp>
        <p:nvSpPr>
          <p:cNvPr id="1369117" name="Freeform 29"/>
          <p:cNvSpPr>
            <a:spLocks/>
          </p:cNvSpPr>
          <p:nvPr/>
        </p:nvSpPr>
        <p:spPr bwMode="auto">
          <a:xfrm>
            <a:off x="3652381" y="2968114"/>
            <a:ext cx="2910850" cy="20924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6" y="1362"/>
              </a:cxn>
            </a:cxnLst>
            <a:rect l="0" t="0" r="r" b="b"/>
            <a:pathLst>
              <a:path w="1896" h="1362">
                <a:moveTo>
                  <a:pt x="0" y="0"/>
                </a:moveTo>
                <a:lnTo>
                  <a:pt x="1896" y="1362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sp>
        <p:nvSpPr>
          <p:cNvPr id="1369118" name="Rectangle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50455" y="4132621"/>
            <a:ext cx="777457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Laser </a:t>
            </a:r>
          </a:p>
          <a:p>
            <a:pPr marL="112098" indent="-112098" defTabSz="976634">
              <a:spcAft>
                <a:spcPct val="50000"/>
              </a:spcAft>
            </a:pPr>
            <a:r>
              <a:rPr lang="en-US" sz="1200" b="1" dirty="0"/>
              <a:t>Designation</a:t>
            </a:r>
          </a:p>
        </p:txBody>
      </p:sp>
      <p:sp>
        <p:nvSpPr>
          <p:cNvPr id="1369119" name="Line 31"/>
          <p:cNvSpPr>
            <a:spLocks noChangeShapeType="1"/>
          </p:cNvSpPr>
          <p:nvPr/>
        </p:nvSpPr>
        <p:spPr bwMode="auto">
          <a:xfrm flipV="1">
            <a:off x="4240384" y="5931618"/>
            <a:ext cx="994848" cy="38407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8450" tIns="44225" rIns="88450" bIns="44225" anchor="ctr"/>
          <a:lstStyle/>
          <a:p>
            <a:endParaRPr lang="en-US"/>
          </a:p>
        </p:txBody>
      </p:sp>
      <p:sp>
        <p:nvSpPr>
          <p:cNvPr id="1369120" name="Text Box 32"/>
          <p:cNvSpPr txBox="1">
            <a:spLocks noChangeArrowheads="1"/>
          </p:cNvSpPr>
          <p:nvPr/>
        </p:nvSpPr>
        <p:spPr bwMode="auto">
          <a:xfrm>
            <a:off x="7158603" y="6679790"/>
            <a:ext cx="1896352" cy="12311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935174"/>
            <a:r>
              <a:rPr lang="en-US" altLang="en-US" sz="800" dirty="0"/>
              <a:t>JSF Approved General Briefing Oct 2003 - </a:t>
            </a:r>
            <a:fld id="{34B7BCDE-A3F7-4023-9118-A9CD8DDE4A9A}" type="slidenum">
              <a:rPr lang="en-US" altLang="en-US" sz="800"/>
              <a:pPr algn="r" defTabSz="935174"/>
              <a:t>21</a:t>
            </a:fld>
            <a:endParaRPr lang="en-US" altLang="en-US" sz="800" dirty="0"/>
          </a:p>
        </p:txBody>
      </p:sp>
      <p:sp>
        <p:nvSpPr>
          <p:cNvPr id="32" name="Rectangle 31"/>
          <p:cNvSpPr/>
          <p:nvPr/>
        </p:nvSpPr>
        <p:spPr>
          <a:xfrm>
            <a:off x="8882034" y="11430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781800" cy="1066800"/>
          </a:xfrm>
        </p:spPr>
        <p:txBody>
          <a:bodyPr/>
          <a:lstStyle/>
          <a:p>
            <a:r>
              <a:rPr lang="en-US" sz="2800" dirty="0"/>
              <a:t>Electro-Optical Targeting System (EOTS) Sensor Location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652588"/>
            <a:ext cx="7356475" cy="863600"/>
          </a:xfrm>
          <a:noFill/>
          <a:ln/>
        </p:spPr>
        <p:txBody>
          <a:bodyPr lIns="92075" tIns="46038" rIns="92075" bIns="46038"/>
          <a:lstStyle/>
          <a:p>
            <a:pPr lvl="1" indent="-285750"/>
            <a:endParaRPr lang="en-US"/>
          </a:p>
          <a:p>
            <a:pPr lvl="1" indent="-285750"/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1E55-4F0E-4AA6-AFE3-F127358E6A46}" type="slidenum">
              <a:rPr lang="en-US"/>
              <a:pPr/>
              <a:t>22</a:t>
            </a:fld>
            <a:endParaRPr lang="en-US"/>
          </a:p>
        </p:txBody>
      </p:sp>
      <p:pic>
        <p:nvPicPr>
          <p:cNvPr id="449540" name="Picture 4" descr="EO Sens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5599"/>
              </a:clrFrom>
              <a:clrTo>
                <a:srgbClr val="005599">
                  <a:alpha val="0"/>
                </a:srgbClr>
              </a:clrTo>
            </a:clrChange>
          </a:blip>
          <a:srcRect r="592" b="1222"/>
          <a:stretch>
            <a:fillRect/>
          </a:stretch>
        </p:blipFill>
        <p:spPr bwMode="auto">
          <a:xfrm>
            <a:off x="485775" y="3124200"/>
            <a:ext cx="3200400" cy="2309813"/>
          </a:xfrm>
          <a:prstGeom prst="rect">
            <a:avLst/>
          </a:prstGeom>
          <a:noFill/>
        </p:spPr>
      </p:pic>
      <p:pic>
        <p:nvPicPr>
          <p:cNvPr id="449541" name="Picture 5" descr="BEOTS1"/>
          <p:cNvPicPr>
            <a:picLocks noChangeAspect="1" noChangeArrowheads="1"/>
          </p:cNvPicPr>
          <p:nvPr/>
        </p:nvPicPr>
        <p:blipFill>
          <a:blip r:embed="rId4" cstate="print"/>
          <a:srcRect t="14436" b="12373"/>
          <a:stretch>
            <a:fillRect/>
          </a:stretch>
        </p:blipFill>
        <p:spPr bwMode="auto">
          <a:xfrm>
            <a:off x="5026025" y="1439863"/>
            <a:ext cx="3273425" cy="1858962"/>
          </a:xfrm>
          <a:prstGeom prst="rect">
            <a:avLst/>
          </a:prstGeom>
          <a:noFill/>
        </p:spPr>
      </p:pic>
      <p:pic>
        <p:nvPicPr>
          <p:cNvPr id="449542" name="Picture 6" descr="sensor1"/>
          <p:cNvPicPr>
            <a:picLocks noChangeAspect="1" noChangeArrowheads="1"/>
          </p:cNvPicPr>
          <p:nvPr/>
        </p:nvPicPr>
        <p:blipFill>
          <a:blip r:embed="rId5" cstate="print"/>
          <a:srcRect r="1099" b="59358"/>
          <a:stretch>
            <a:fillRect/>
          </a:stretch>
        </p:blipFill>
        <p:spPr bwMode="auto">
          <a:xfrm>
            <a:off x="5059363" y="3575050"/>
            <a:ext cx="3429000" cy="1127125"/>
          </a:xfrm>
          <a:prstGeom prst="rect">
            <a:avLst/>
          </a:prstGeom>
          <a:noFill/>
        </p:spPr>
      </p:pic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4241800" y="3251200"/>
            <a:ext cx="17081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Sensor/Window</a:t>
            </a:r>
            <a:br>
              <a:rPr lang="en-US" sz="1600" b="1"/>
            </a:br>
            <a:r>
              <a:rPr lang="en-US" sz="1600" b="1"/>
              <a:t>Installation</a:t>
            </a:r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3800475" y="5195888"/>
            <a:ext cx="2125663" cy="825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Seven Sapphire</a:t>
            </a:r>
            <a:br>
              <a:rPr lang="en-US" sz="1600" b="1" dirty="0"/>
            </a:br>
            <a:r>
              <a:rPr lang="en-US" sz="1600" b="1" dirty="0"/>
              <a:t>Faceted Window</a:t>
            </a:r>
            <a:br>
              <a:rPr lang="en-US" sz="1600" b="1" dirty="0"/>
            </a:br>
            <a:r>
              <a:rPr lang="en-US" sz="1600" b="1" dirty="0"/>
              <a:t>Configuration</a:t>
            </a:r>
          </a:p>
        </p:txBody>
      </p:sp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8488363" y="6076950"/>
            <a:ext cx="255587" cy="152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b="1"/>
              <a:t>110º</a:t>
            </a:r>
          </a:p>
        </p:txBody>
      </p:sp>
      <p:pic>
        <p:nvPicPr>
          <p:cNvPr id="449546" name="Picture 10" descr="Picture1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0550" y="4865688"/>
            <a:ext cx="2881313" cy="1463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49547" name="Rectangle 11"/>
          <p:cNvSpPr>
            <a:spLocks noChangeArrowheads="1"/>
          </p:cNvSpPr>
          <p:nvPr/>
        </p:nvSpPr>
        <p:spPr bwMode="auto">
          <a:xfrm>
            <a:off x="5213350" y="1665288"/>
            <a:ext cx="382588" cy="2460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2295525" y="540543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EOTS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E4C4C-33AE-4025-836E-1D722D1F6C7F}" type="slidenum">
              <a:rPr lang="en-US"/>
              <a:pPr/>
              <a:t>23</a:t>
            </a:fld>
            <a:endParaRPr lang="en-US"/>
          </a:p>
        </p:txBody>
      </p:sp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3170238" y="5048481"/>
            <a:ext cx="2517036" cy="6678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336699"/>
                </a:solidFill>
              </a:rPr>
              <a:t>Identification/Surveillance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Mark XII Transponder 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Mark XII Interrogator</a:t>
            </a:r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6294438" y="4872645"/>
            <a:ext cx="2263825" cy="119417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336699"/>
                </a:solidFill>
              </a:rPr>
              <a:t>Audio Functions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Voice Messaging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Voice Recognition (Support)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Air Refuel Intercom (CTOL)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Maintenance Intercom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Active Noise Reduction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6278563" y="1460500"/>
            <a:ext cx="2398029" cy="101874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336699"/>
                </a:solidFill>
              </a:rPr>
              <a:t>Data Communications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Link 16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Link 16 Enhanced Throughput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MADL (JSF Wideband)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Weapon Data Link (AWW-13)</a:t>
            </a:r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350838" y="4238002"/>
            <a:ext cx="2565400" cy="206216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336699"/>
                </a:solidFill>
              </a:rPr>
              <a:t>Navigation/Landing Aids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INS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GPS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Radar Altimeter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ILS Marker Beacon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ILS Glideslope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ILS Localizer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TACAN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Carrier ILS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MLS (w/DME-P)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JPALS*</a:t>
            </a:r>
          </a:p>
        </p:txBody>
      </p:sp>
      <p:sp>
        <p:nvSpPr>
          <p:cNvPr id="470022" name="Rectangle 6"/>
          <p:cNvSpPr>
            <a:spLocks noChangeArrowheads="1"/>
          </p:cNvSpPr>
          <p:nvPr/>
        </p:nvSpPr>
        <p:spPr bwMode="auto">
          <a:xfrm>
            <a:off x="350838" y="1448958"/>
            <a:ext cx="2267737" cy="189590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336699"/>
                </a:solidFill>
              </a:rPr>
              <a:t>Voice Communications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VHF Lo-FM (30-88 MHz)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VHF AM (108-156 MHz)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VHF Hi-FM (136-174 MHz)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UHF AM (225-400 MHz)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UHF FM (225-400 MHz)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 err="1"/>
              <a:t>Havequick</a:t>
            </a:r>
            <a:endParaRPr lang="en-US" sz="1200" b="1" dirty="0"/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SINCGARS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GUARD Monitor (243/121.5)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KY-58 Secure Voice</a:t>
            </a:r>
          </a:p>
        </p:txBody>
      </p:sp>
      <p:sp>
        <p:nvSpPr>
          <p:cNvPr id="470023" name="Rectangle 7"/>
          <p:cNvSpPr>
            <a:spLocks noChangeArrowheads="1"/>
          </p:cNvSpPr>
          <p:nvPr/>
        </p:nvSpPr>
        <p:spPr bwMode="auto">
          <a:xfrm>
            <a:off x="3170238" y="1460500"/>
            <a:ext cx="2397125" cy="1538288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336699"/>
                </a:solidFill>
              </a:rPr>
              <a:t>Data Message Formats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TADIL-J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JVMF / VMF (K-series)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TADIL-C (partial)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OTCIXS-II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OTH-Gold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TACFIRE</a:t>
            </a:r>
          </a:p>
          <a:p>
            <a:pPr marL="173038" indent="-173038" defTabSz="514350" eaLnBrk="0" hangingPunct="0">
              <a:lnSpc>
                <a:spcPct val="90000"/>
              </a:lnSpc>
              <a:spcAft>
                <a:spcPct val="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200" b="1" dirty="0"/>
              <a:t>AFAPD</a:t>
            </a:r>
          </a:p>
        </p:txBody>
      </p:sp>
      <p:pic>
        <p:nvPicPr>
          <p:cNvPr id="470025" name="Picture 9" descr="untitle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3375025"/>
            <a:ext cx="3657600" cy="1028700"/>
          </a:xfrm>
          <a:prstGeom prst="rect">
            <a:avLst/>
          </a:prstGeom>
          <a:noFill/>
        </p:spPr>
      </p:pic>
      <p:sp>
        <p:nvSpPr>
          <p:cNvPr id="470026" name="Rectangle 10"/>
          <p:cNvSpPr>
            <a:spLocks noChangeArrowheads="1"/>
          </p:cNvSpPr>
          <p:nvPr/>
        </p:nvSpPr>
        <p:spPr bwMode="auto">
          <a:xfrm>
            <a:off x="1524000" y="381000"/>
            <a:ext cx="8432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000066"/>
                </a:solidFill>
                <a:latin typeface="Verdana" pitchFamily="34" charset="0"/>
              </a:rPr>
              <a:t>Communication, Navigation, ID (CNI)</a:t>
            </a:r>
            <a:br>
              <a:rPr lang="en-US" sz="2600" b="1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en-US" sz="2600" b="1" dirty="0">
                <a:solidFill>
                  <a:srgbClr val="000066"/>
                </a:solidFill>
                <a:latin typeface="Verdana" pitchFamily="34" charset="0"/>
              </a:rPr>
              <a:t>Capabilities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ChangeArrowheads="1"/>
          </p:cNvSpPr>
          <p:nvPr/>
        </p:nvSpPr>
        <p:spPr bwMode="auto">
          <a:xfrm>
            <a:off x="0" y="1219815"/>
            <a:ext cx="9144000" cy="563818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sp>
        <p:nvSpPr>
          <p:cNvPr id="1550339" name="Freeform 3"/>
          <p:cNvSpPr>
            <a:spLocks/>
          </p:cNvSpPr>
          <p:nvPr/>
        </p:nvSpPr>
        <p:spPr bwMode="auto">
          <a:xfrm>
            <a:off x="2276789" y="969400"/>
            <a:ext cx="4596564" cy="5888600"/>
          </a:xfrm>
          <a:custGeom>
            <a:avLst/>
            <a:gdLst/>
            <a:ahLst/>
            <a:cxnLst>
              <a:cxn ang="0">
                <a:pos x="2688" y="3830"/>
              </a:cxn>
              <a:cxn ang="0">
                <a:pos x="0" y="3830"/>
              </a:cxn>
              <a:cxn ang="0">
                <a:pos x="943" y="0"/>
              </a:cxn>
              <a:cxn ang="0">
                <a:pos x="1704" y="0"/>
              </a:cxn>
              <a:cxn ang="0">
                <a:pos x="2688" y="3830"/>
              </a:cxn>
            </a:cxnLst>
            <a:rect l="0" t="0" r="r" b="b"/>
            <a:pathLst>
              <a:path w="2688" h="3830">
                <a:moveTo>
                  <a:pt x="2688" y="3830"/>
                </a:moveTo>
                <a:lnTo>
                  <a:pt x="0" y="3830"/>
                </a:lnTo>
                <a:lnTo>
                  <a:pt x="943" y="0"/>
                </a:lnTo>
                <a:lnTo>
                  <a:pt x="1704" y="0"/>
                </a:lnTo>
                <a:lnTo>
                  <a:pt x="2688" y="383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5E9EFF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pic>
        <p:nvPicPr>
          <p:cNvPr id="1550340" name="Picture 4" descr="navy front with weap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144" y="1"/>
            <a:ext cx="5305854" cy="1625395"/>
          </a:xfrm>
          <a:prstGeom prst="rect">
            <a:avLst/>
          </a:prstGeom>
          <a:noFill/>
        </p:spPr>
      </p:pic>
      <p:sp>
        <p:nvSpPr>
          <p:cNvPr id="1550341" name="Rectangle 5"/>
          <p:cNvSpPr>
            <a:spLocks noGrp="1" noChangeArrowheads="1"/>
          </p:cNvSpPr>
          <p:nvPr>
            <p:ph type="title"/>
          </p:nvPr>
        </p:nvSpPr>
        <p:spPr>
          <a:xfrm>
            <a:off x="1285012" y="78351"/>
            <a:ext cx="6722897" cy="762000"/>
          </a:xfrm>
        </p:spPr>
        <p:txBody>
          <a:bodyPr/>
          <a:lstStyle/>
          <a:p>
            <a:pPr algn="ctr"/>
            <a:r>
              <a:rPr lang="en-US" sz="2400" dirty="0"/>
              <a:t>CTOL Weapons Carriage Requirements</a:t>
            </a:r>
          </a:p>
        </p:txBody>
      </p:sp>
      <p:pic>
        <p:nvPicPr>
          <p:cNvPr id="1550342" name="Picture 6"/>
          <p:cNvPicPr preferRelativeResize="0"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08080"/>
              </a:clrFrom>
              <a:clrTo>
                <a:srgbClr val="408080">
                  <a:alpha val="0"/>
                </a:srgbClr>
              </a:clrTo>
            </a:clrChange>
          </a:blip>
          <a:srcRect l="16698" t="19176" r="30827" b="37584"/>
          <a:stretch>
            <a:fillRect/>
          </a:stretch>
        </p:blipFill>
        <p:spPr bwMode="auto">
          <a:xfrm>
            <a:off x="6658417" y="490077"/>
            <a:ext cx="479001" cy="38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0343" name="Text Box 7"/>
          <p:cNvSpPr txBox="1">
            <a:spLocks noChangeArrowheads="1"/>
          </p:cNvSpPr>
          <p:nvPr/>
        </p:nvSpPr>
        <p:spPr bwMode="auto">
          <a:xfrm>
            <a:off x="5671245" y="792727"/>
            <a:ext cx="931345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sz="1000" b="1" dirty="0">
                <a:solidFill>
                  <a:srgbClr val="990099"/>
                </a:solidFill>
                <a:latin typeface="Arial Narrow" pitchFamily="34" charset="0"/>
              </a:rPr>
              <a:t>CTOL Internal Gun</a:t>
            </a:r>
          </a:p>
        </p:txBody>
      </p:sp>
      <p:sp>
        <p:nvSpPr>
          <p:cNvPr id="1550344" name="Line 8"/>
          <p:cNvSpPr>
            <a:spLocks noChangeShapeType="1"/>
          </p:cNvSpPr>
          <p:nvPr/>
        </p:nvSpPr>
        <p:spPr bwMode="auto">
          <a:xfrm flipH="1">
            <a:off x="5152328" y="884904"/>
            <a:ext cx="460578" cy="82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sp>
        <p:nvSpPr>
          <p:cNvPr id="1550345" name="Rectangle 9"/>
          <p:cNvSpPr>
            <a:spLocks noChangeArrowheads="1"/>
          </p:cNvSpPr>
          <p:nvPr/>
        </p:nvSpPr>
        <p:spPr bwMode="auto">
          <a:xfrm>
            <a:off x="7386130" y="1299702"/>
            <a:ext cx="1598204" cy="1152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Store Fully Certified During SDD</a:t>
            </a:r>
          </a:p>
        </p:txBody>
      </p:sp>
      <p:pic>
        <p:nvPicPr>
          <p:cNvPr id="1550346" name="Picture 10" descr="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261" y="2286000"/>
            <a:ext cx="2293676" cy="339521"/>
          </a:xfrm>
          <a:prstGeom prst="rect">
            <a:avLst/>
          </a:prstGeom>
          <a:noFill/>
        </p:spPr>
      </p:pic>
      <p:sp>
        <p:nvSpPr>
          <p:cNvPr id="1550347" name="Rectangle 11"/>
          <p:cNvSpPr>
            <a:spLocks noChangeArrowheads="1"/>
          </p:cNvSpPr>
          <p:nvPr/>
        </p:nvSpPr>
        <p:spPr bwMode="auto">
          <a:xfrm>
            <a:off x="899661" y="2688509"/>
            <a:ext cx="687796" cy="115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 err="1">
                <a:latin typeface="Arial Narrow" pitchFamily="34" charset="0"/>
              </a:rPr>
              <a:t>Stormshadow</a:t>
            </a:r>
            <a:endParaRPr lang="en-US" altLang="en-US" sz="1000" b="1" dirty="0">
              <a:latin typeface="Arial Narrow" pitchFamily="34" charset="0"/>
            </a:endParaRPr>
          </a:p>
        </p:txBody>
      </p:sp>
      <p:pic>
        <p:nvPicPr>
          <p:cNvPr id="1550348" name="Picture 12" descr="44 GBU-16 Pvwy II X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6575513" y="2814484"/>
            <a:ext cx="1671896" cy="23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49" name="Rectangle 13"/>
          <p:cNvSpPr>
            <a:spLocks noChangeArrowheads="1"/>
          </p:cNvSpPr>
          <p:nvPr/>
        </p:nvSpPr>
        <p:spPr bwMode="auto">
          <a:xfrm>
            <a:off x="6162529" y="3067972"/>
            <a:ext cx="2496330" cy="115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GBU-16 </a:t>
            </a:r>
            <a:r>
              <a:rPr lang="en-US" altLang="en-US" sz="1000" b="1" dirty="0" err="1">
                <a:latin typeface="Arial Narrow" pitchFamily="34" charset="0"/>
              </a:rPr>
              <a:t>Paveway</a:t>
            </a:r>
            <a:r>
              <a:rPr lang="en-US" altLang="en-US" sz="1000" b="1" dirty="0">
                <a:latin typeface="Arial Narrow" pitchFamily="34" charset="0"/>
              </a:rPr>
              <a:t> II 1,000-lb LGB (MK-83 Warhead) </a:t>
            </a:r>
          </a:p>
        </p:txBody>
      </p:sp>
      <p:pic>
        <p:nvPicPr>
          <p:cNvPr id="1550350" name="Picture 14" descr="42 AIM-9X Sidewinder X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1386340" y="4840851"/>
            <a:ext cx="1377126" cy="1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51" name="Rectangle 15"/>
          <p:cNvSpPr>
            <a:spLocks noChangeArrowheads="1"/>
          </p:cNvSpPr>
          <p:nvPr/>
        </p:nvSpPr>
        <p:spPr bwMode="auto">
          <a:xfrm>
            <a:off x="1593598" y="4974509"/>
            <a:ext cx="944169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AIM-9X Sidewinder</a:t>
            </a:r>
          </a:p>
        </p:txBody>
      </p:sp>
      <p:pic>
        <p:nvPicPr>
          <p:cNvPr id="1550352" name="Picture 16" descr="34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6927087" y="4415299"/>
            <a:ext cx="1492271" cy="28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53" name="Rectangle 17"/>
          <p:cNvSpPr>
            <a:spLocks noChangeArrowheads="1"/>
          </p:cNvSpPr>
          <p:nvPr/>
        </p:nvSpPr>
        <p:spPr bwMode="auto">
          <a:xfrm>
            <a:off x="6999244" y="4724093"/>
            <a:ext cx="1840247" cy="115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MK-84 BSU-50 </a:t>
            </a:r>
            <a:r>
              <a:rPr lang="en-US" altLang="en-US" sz="1000" b="1" dirty="0" err="1">
                <a:latin typeface="Arial Narrow" pitchFamily="34" charset="0"/>
              </a:rPr>
              <a:t>Ballute</a:t>
            </a:r>
            <a:r>
              <a:rPr lang="en-US" altLang="en-US" sz="1000" b="1" dirty="0">
                <a:latin typeface="Arial Narrow" pitchFamily="34" charset="0"/>
              </a:rPr>
              <a:t> 2,000-lb HDGP</a:t>
            </a:r>
          </a:p>
        </p:txBody>
      </p:sp>
      <p:pic>
        <p:nvPicPr>
          <p:cNvPr id="1550354" name="Picture 18" descr="33 GBU-24A_B Pvwy III X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/>
          <a:stretch>
            <a:fillRect/>
          </a:stretch>
        </p:blipFill>
        <p:spPr bwMode="auto">
          <a:xfrm>
            <a:off x="6303772" y="2236839"/>
            <a:ext cx="1995836" cy="35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55" name="Rectangle 19"/>
          <p:cNvSpPr>
            <a:spLocks noChangeArrowheads="1"/>
          </p:cNvSpPr>
          <p:nvPr/>
        </p:nvSpPr>
        <p:spPr bwMode="auto">
          <a:xfrm>
            <a:off x="5698880" y="2608622"/>
            <a:ext cx="3238066" cy="115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GBU-24A/B </a:t>
            </a:r>
            <a:r>
              <a:rPr lang="en-US" altLang="en-US" sz="1000" b="1" dirty="0" err="1">
                <a:latin typeface="Arial Narrow" pitchFamily="34" charset="0"/>
              </a:rPr>
              <a:t>Paveway</a:t>
            </a:r>
            <a:r>
              <a:rPr lang="en-US" altLang="en-US" sz="1000" b="1" dirty="0">
                <a:latin typeface="Arial Narrow" pitchFamily="34" charset="0"/>
              </a:rPr>
              <a:t> III 2,000-lb LGB (MK-84 / BLU-109 Warhead) </a:t>
            </a:r>
          </a:p>
        </p:txBody>
      </p:sp>
      <p:pic>
        <p:nvPicPr>
          <p:cNvPr id="1550356" name="Picture 20" descr="06 MK 20 Rockeye II Clus Mu"/>
          <p:cNvPicPr>
            <a:picLocks noChangeAspect="1" noChangeArrowheads="1"/>
          </p:cNvPicPr>
          <p:nvPr/>
        </p:nvPicPr>
        <p:blipFill>
          <a:blip r:embed="rId10" cstate="print">
            <a:lum bright="20000"/>
          </a:blip>
          <a:srcRect/>
          <a:stretch>
            <a:fillRect/>
          </a:stretch>
        </p:blipFill>
        <p:spPr bwMode="auto">
          <a:xfrm>
            <a:off x="6788914" y="5851731"/>
            <a:ext cx="1048582" cy="16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57" name="Rectangle 21"/>
          <p:cNvSpPr>
            <a:spLocks noChangeArrowheads="1"/>
          </p:cNvSpPr>
          <p:nvPr/>
        </p:nvSpPr>
        <p:spPr bwMode="auto">
          <a:xfrm>
            <a:off x="6722898" y="6051448"/>
            <a:ext cx="1140697" cy="228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CBU-99/100 </a:t>
            </a:r>
            <a:r>
              <a:rPr lang="en-US" altLang="en-US" sz="1000" b="1" dirty="0" err="1">
                <a:latin typeface="Arial Narrow" pitchFamily="34" charset="0"/>
              </a:rPr>
              <a:t>Rockeye</a:t>
            </a:r>
            <a:r>
              <a:rPr lang="en-US" altLang="en-US" sz="1000" b="1" dirty="0">
                <a:latin typeface="Arial Narrow" pitchFamily="34" charset="0"/>
              </a:rPr>
              <a:t> II 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Cluster </a:t>
            </a:r>
            <a:r>
              <a:rPr lang="en-US" altLang="en-US" sz="1000" b="1" dirty="0" err="1">
                <a:latin typeface="Arial Narrow" pitchFamily="34" charset="0"/>
              </a:rPr>
              <a:t>Munition</a:t>
            </a:r>
            <a:endParaRPr lang="en-US" altLang="en-US" sz="1000" b="1" dirty="0">
              <a:latin typeface="Arial Narrow" pitchFamily="34" charset="0"/>
            </a:endParaRPr>
          </a:p>
        </p:txBody>
      </p:sp>
      <p:sp>
        <p:nvSpPr>
          <p:cNvPr id="1550358" name="Rectangle 22"/>
          <p:cNvSpPr>
            <a:spLocks noChangeArrowheads="1"/>
          </p:cNvSpPr>
          <p:nvPr/>
        </p:nvSpPr>
        <p:spPr bwMode="auto">
          <a:xfrm>
            <a:off x="554229" y="2149271"/>
            <a:ext cx="1109991" cy="115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426 -Gallon Wing Tank</a:t>
            </a:r>
          </a:p>
        </p:txBody>
      </p:sp>
      <p:pic>
        <p:nvPicPr>
          <p:cNvPr id="1550359" name="Picture 23" descr="40 GBU-10 Pvwy II X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/>
          <a:stretch>
            <a:fillRect/>
          </a:stretch>
        </p:blipFill>
        <p:spPr bwMode="auto">
          <a:xfrm>
            <a:off x="6013609" y="1806678"/>
            <a:ext cx="1960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60" name="Rectangle 24"/>
          <p:cNvSpPr>
            <a:spLocks noChangeArrowheads="1"/>
          </p:cNvSpPr>
          <p:nvPr/>
        </p:nvSpPr>
        <p:spPr bwMode="auto">
          <a:xfrm>
            <a:off x="5758755" y="2077065"/>
            <a:ext cx="2491067" cy="115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GBU-10 </a:t>
            </a:r>
            <a:r>
              <a:rPr lang="en-US" altLang="en-US" sz="1000" b="1" dirty="0" err="1">
                <a:latin typeface="Arial Narrow" pitchFamily="34" charset="0"/>
              </a:rPr>
              <a:t>Paveway</a:t>
            </a:r>
            <a:r>
              <a:rPr lang="en-US" altLang="en-US" sz="1000" b="1" dirty="0">
                <a:latin typeface="Arial Narrow" pitchFamily="34" charset="0"/>
              </a:rPr>
              <a:t> II 2,000-lb LGB (MK-84 Warhead)</a:t>
            </a:r>
          </a:p>
        </p:txBody>
      </p:sp>
      <p:pic>
        <p:nvPicPr>
          <p:cNvPr id="1550361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5717" y="3292271"/>
            <a:ext cx="1604345" cy="264242"/>
          </a:xfrm>
          <a:prstGeom prst="rect">
            <a:avLst/>
          </a:prstGeom>
          <a:noFill/>
        </p:spPr>
      </p:pic>
      <p:sp>
        <p:nvSpPr>
          <p:cNvPr id="1550362" name="Rectangle 26"/>
          <p:cNvSpPr>
            <a:spLocks noChangeArrowheads="1"/>
          </p:cNvSpPr>
          <p:nvPr/>
        </p:nvSpPr>
        <p:spPr bwMode="auto">
          <a:xfrm>
            <a:off x="1291153" y="3565731"/>
            <a:ext cx="1545295" cy="115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MXU-648/CNU-88 Baggage Pod</a:t>
            </a:r>
          </a:p>
        </p:txBody>
      </p:sp>
      <p:sp>
        <p:nvSpPr>
          <p:cNvPr id="1550363" name="Rectangle 27"/>
          <p:cNvSpPr>
            <a:spLocks noChangeArrowheads="1"/>
          </p:cNvSpPr>
          <p:nvPr/>
        </p:nvSpPr>
        <p:spPr bwMode="auto">
          <a:xfrm>
            <a:off x="1317252" y="5312492"/>
            <a:ext cx="1477969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BDU-57/58/60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Laser-Guided Training Round</a:t>
            </a:r>
          </a:p>
        </p:txBody>
      </p:sp>
      <p:pic>
        <p:nvPicPr>
          <p:cNvPr id="1550364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86339" y="5109702"/>
            <a:ext cx="1286547" cy="207400"/>
          </a:xfrm>
          <a:prstGeom prst="rect">
            <a:avLst/>
          </a:prstGeom>
          <a:noFill/>
        </p:spPr>
      </p:pic>
      <p:sp>
        <p:nvSpPr>
          <p:cNvPr id="1550365" name="Rectangle 29"/>
          <p:cNvSpPr>
            <a:spLocks noChangeArrowheads="1"/>
          </p:cNvSpPr>
          <p:nvPr/>
        </p:nvSpPr>
        <p:spPr bwMode="auto">
          <a:xfrm>
            <a:off x="276347" y="3316852"/>
            <a:ext cx="844783" cy="115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AGM-158 JASSM</a:t>
            </a:r>
          </a:p>
        </p:txBody>
      </p:sp>
      <p:pic>
        <p:nvPicPr>
          <p:cNvPr id="1550366" name="Picture 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261" y="2840601"/>
            <a:ext cx="1975877" cy="387145"/>
          </a:xfrm>
          <a:prstGeom prst="rect">
            <a:avLst/>
          </a:prstGeom>
          <a:noFill/>
        </p:spPr>
      </p:pic>
      <p:sp>
        <p:nvSpPr>
          <p:cNvPr id="1550367" name="Rectangle 31"/>
          <p:cNvSpPr>
            <a:spLocks noChangeArrowheads="1"/>
          </p:cNvSpPr>
          <p:nvPr/>
        </p:nvSpPr>
        <p:spPr bwMode="auto">
          <a:xfrm>
            <a:off x="2261437" y="1622323"/>
            <a:ext cx="1369990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EXTERNAL WEAPONS</a:t>
            </a:r>
          </a:p>
        </p:txBody>
      </p:sp>
      <p:sp>
        <p:nvSpPr>
          <p:cNvPr id="1550368" name="Rectangle 32"/>
          <p:cNvSpPr>
            <a:spLocks noChangeArrowheads="1"/>
          </p:cNvSpPr>
          <p:nvPr/>
        </p:nvSpPr>
        <p:spPr bwMode="auto">
          <a:xfrm>
            <a:off x="5603694" y="1622323"/>
            <a:ext cx="1369990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EXTERNAL WEAPONS</a:t>
            </a:r>
          </a:p>
        </p:txBody>
      </p:sp>
      <p:sp>
        <p:nvSpPr>
          <p:cNvPr id="1550369" name="Rectangle 33"/>
          <p:cNvSpPr>
            <a:spLocks noChangeArrowheads="1"/>
          </p:cNvSpPr>
          <p:nvPr/>
        </p:nvSpPr>
        <p:spPr bwMode="auto">
          <a:xfrm>
            <a:off x="4251132" y="1603887"/>
            <a:ext cx="639599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INTERNAL</a:t>
            </a:r>
          </a:p>
        </p:txBody>
      </p:sp>
      <p:pic>
        <p:nvPicPr>
          <p:cNvPr id="1550370" name="Picture 34" descr="01-02 Mk-82 500lb LDGP X"/>
          <p:cNvPicPr>
            <a:picLocks noChangeAspect="1" noChangeArrowheads="1"/>
          </p:cNvPicPr>
          <p:nvPr/>
        </p:nvPicPr>
        <p:blipFill>
          <a:blip r:embed="rId15" cstate="print">
            <a:lum bright="20000"/>
          </a:blip>
          <a:srcRect/>
          <a:stretch>
            <a:fillRect/>
          </a:stretch>
        </p:blipFill>
        <p:spPr bwMode="auto">
          <a:xfrm>
            <a:off x="7324719" y="5487630"/>
            <a:ext cx="1005594" cy="1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71" name="Rectangle 35"/>
          <p:cNvSpPr>
            <a:spLocks noChangeArrowheads="1"/>
          </p:cNvSpPr>
          <p:nvPr/>
        </p:nvSpPr>
        <p:spPr bwMode="auto">
          <a:xfrm>
            <a:off x="7284803" y="5734972"/>
            <a:ext cx="1096454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MK-82 500-lb LD &amp; HD</a:t>
            </a:r>
          </a:p>
        </p:txBody>
      </p:sp>
      <p:pic>
        <p:nvPicPr>
          <p:cNvPr id="1550372" name="Picture 36" descr="08 GBU-12 Pvwy II X"/>
          <p:cNvPicPr>
            <a:picLocks noChangeAspect="1" noChangeArrowheads="1"/>
          </p:cNvPicPr>
          <p:nvPr/>
        </p:nvPicPr>
        <p:blipFill>
          <a:blip r:embed="rId16" cstate="print">
            <a:lum bright="20000"/>
          </a:blip>
          <a:srcRect/>
          <a:stretch>
            <a:fillRect/>
          </a:stretch>
        </p:blipFill>
        <p:spPr bwMode="auto">
          <a:xfrm>
            <a:off x="7083684" y="4942247"/>
            <a:ext cx="1472313" cy="15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73" name="Rectangle 37"/>
          <p:cNvSpPr>
            <a:spLocks noChangeArrowheads="1"/>
          </p:cNvSpPr>
          <p:nvPr/>
        </p:nvSpPr>
        <p:spPr bwMode="auto">
          <a:xfrm>
            <a:off x="7071401" y="5208024"/>
            <a:ext cx="1519647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GBU-12 </a:t>
            </a:r>
            <a:r>
              <a:rPr lang="en-US" altLang="en-US" sz="1000" b="1" dirty="0" err="1">
                <a:solidFill>
                  <a:srgbClr val="990099"/>
                </a:solidFill>
                <a:latin typeface="Arial Narrow" pitchFamily="34" charset="0"/>
              </a:rPr>
              <a:t>Paveway</a:t>
            </a: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 II 500-lb LGB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(MK-82 Warhead) </a:t>
            </a:r>
          </a:p>
        </p:txBody>
      </p:sp>
      <p:pic>
        <p:nvPicPr>
          <p:cNvPr id="1550374" name="Picture 38" descr="28 AIM-120A_B AMRAAM X"/>
          <p:cNvPicPr>
            <a:picLocks noChangeAspect="1" noChangeArrowheads="1"/>
          </p:cNvPicPr>
          <p:nvPr/>
        </p:nvPicPr>
        <p:blipFill>
          <a:blip r:embed="rId17" cstate="print">
            <a:lum bright="12000"/>
          </a:blip>
          <a:srcRect/>
          <a:stretch>
            <a:fillRect/>
          </a:stretch>
        </p:blipFill>
        <p:spPr bwMode="auto">
          <a:xfrm>
            <a:off x="1108457" y="4101895"/>
            <a:ext cx="160281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75" name="Rectangle 39"/>
          <p:cNvSpPr>
            <a:spLocks noChangeArrowheads="1"/>
          </p:cNvSpPr>
          <p:nvPr/>
        </p:nvSpPr>
        <p:spPr bwMode="auto">
          <a:xfrm>
            <a:off x="1387874" y="4303150"/>
            <a:ext cx="1086836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AIM-120B/C AMRAAM</a:t>
            </a:r>
          </a:p>
        </p:txBody>
      </p:sp>
      <p:pic>
        <p:nvPicPr>
          <p:cNvPr id="1550376" name="Picture 40" descr="28 AIM-120A_B AMRAAM X"/>
          <p:cNvPicPr>
            <a:picLocks noChangeAspect="1" noChangeArrowheads="1"/>
          </p:cNvPicPr>
          <p:nvPr/>
        </p:nvPicPr>
        <p:blipFill>
          <a:blip r:embed="rId17" cstate="print">
            <a:lum bright="12000"/>
          </a:blip>
          <a:srcRect/>
          <a:stretch>
            <a:fillRect/>
          </a:stretch>
        </p:blipFill>
        <p:spPr bwMode="auto">
          <a:xfrm>
            <a:off x="2969190" y="5009843"/>
            <a:ext cx="160281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77" name="Rectangle 41"/>
          <p:cNvSpPr>
            <a:spLocks noChangeArrowheads="1"/>
          </p:cNvSpPr>
          <p:nvPr/>
        </p:nvSpPr>
        <p:spPr bwMode="auto">
          <a:xfrm>
            <a:off x="3286990" y="5197271"/>
            <a:ext cx="973354" cy="115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AIM-120C AMRAAM</a:t>
            </a:r>
          </a:p>
        </p:txBody>
      </p:sp>
      <p:pic>
        <p:nvPicPr>
          <p:cNvPr id="1550378" name="Picture 42" descr="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0661" y="6146698"/>
            <a:ext cx="733854" cy="1060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50379" name="Rectangle 43"/>
          <p:cNvSpPr>
            <a:spLocks noChangeArrowheads="1"/>
          </p:cNvSpPr>
          <p:nvPr/>
        </p:nvSpPr>
        <p:spPr bwMode="auto">
          <a:xfrm>
            <a:off x="393026" y="6387895"/>
            <a:ext cx="824434" cy="230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Brimstone/Joint 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Common Missile</a:t>
            </a:r>
          </a:p>
        </p:txBody>
      </p:sp>
      <p:pic>
        <p:nvPicPr>
          <p:cNvPr id="1550380" name="Picture 44" descr="08 GBU-12 Pvwy II X"/>
          <p:cNvPicPr>
            <a:picLocks noChangeAspect="1" noChangeArrowheads="1"/>
          </p:cNvPicPr>
          <p:nvPr/>
        </p:nvPicPr>
        <p:blipFill>
          <a:blip r:embed="rId16" cstate="print">
            <a:lum bright="20000"/>
          </a:blip>
          <a:srcRect/>
          <a:stretch>
            <a:fillRect/>
          </a:stretch>
        </p:blipFill>
        <p:spPr bwMode="auto">
          <a:xfrm>
            <a:off x="3830471" y="2411977"/>
            <a:ext cx="1472312" cy="1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81" name="Rectangle 45"/>
          <p:cNvSpPr>
            <a:spLocks noChangeArrowheads="1"/>
          </p:cNvSpPr>
          <p:nvPr/>
        </p:nvSpPr>
        <p:spPr bwMode="auto">
          <a:xfrm>
            <a:off x="3815118" y="2620911"/>
            <a:ext cx="1519647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GBU-12 </a:t>
            </a:r>
            <a:r>
              <a:rPr lang="en-US" altLang="en-US" sz="1000" b="1" dirty="0" err="1">
                <a:solidFill>
                  <a:srgbClr val="990099"/>
                </a:solidFill>
                <a:latin typeface="Arial Narrow" pitchFamily="34" charset="0"/>
              </a:rPr>
              <a:t>Paveway</a:t>
            </a: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 II 500-lb LGB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(MK-82 Warhead) </a:t>
            </a:r>
          </a:p>
        </p:txBody>
      </p:sp>
      <p:pic>
        <p:nvPicPr>
          <p:cNvPr id="1550382" name="Picture 46" descr="21 GBU-31 (v) 1 JDAM X"/>
          <p:cNvPicPr>
            <a:picLocks noChangeAspect="1" noChangeArrowheads="1"/>
          </p:cNvPicPr>
          <p:nvPr/>
        </p:nvPicPr>
        <p:blipFill>
          <a:blip r:embed="rId19" cstate="print">
            <a:lum bright="20000"/>
          </a:blip>
          <a:srcRect/>
          <a:stretch>
            <a:fillRect/>
          </a:stretch>
        </p:blipFill>
        <p:spPr bwMode="auto">
          <a:xfrm>
            <a:off x="3723002" y="2889763"/>
            <a:ext cx="1687249" cy="21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83" name="Rectangle 47"/>
          <p:cNvSpPr>
            <a:spLocks noChangeArrowheads="1"/>
          </p:cNvSpPr>
          <p:nvPr/>
        </p:nvSpPr>
        <p:spPr bwMode="auto">
          <a:xfrm>
            <a:off x="4010096" y="3181658"/>
            <a:ext cx="1114598" cy="2289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GBU-31 JDAM 2,000-lb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(MK-84 Warhead) </a:t>
            </a:r>
          </a:p>
        </p:txBody>
      </p:sp>
      <p:sp>
        <p:nvSpPr>
          <p:cNvPr id="1550384" name="Rectangle 48"/>
          <p:cNvSpPr>
            <a:spLocks noChangeArrowheads="1"/>
          </p:cNvSpPr>
          <p:nvPr/>
        </p:nvSpPr>
        <p:spPr bwMode="auto">
          <a:xfrm>
            <a:off x="3778272" y="3697852"/>
            <a:ext cx="1586973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AGM-154A/C JSOW Glide Bomb</a:t>
            </a:r>
          </a:p>
        </p:txBody>
      </p:sp>
      <p:pic>
        <p:nvPicPr>
          <p:cNvPr id="1550385" name="Picture 49" descr="25 AGM-154 JSOW Gld Bomb  X"/>
          <p:cNvPicPr>
            <a:picLocks noChangeAspect="1" noChangeArrowheads="1"/>
          </p:cNvPicPr>
          <p:nvPr/>
        </p:nvPicPr>
        <p:blipFill>
          <a:blip r:embed="rId20" cstate="print">
            <a:lum bright="20000"/>
          </a:blip>
          <a:srcRect/>
          <a:stretch>
            <a:fillRect/>
          </a:stretch>
        </p:blipFill>
        <p:spPr bwMode="auto">
          <a:xfrm>
            <a:off x="3676945" y="3445900"/>
            <a:ext cx="1777829" cy="2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0386" name="Picture 50" descr="23 GBU-31 (v) 3 JDAM X"/>
          <p:cNvPicPr>
            <a:picLocks noChangeAspect="1" noChangeArrowheads="1"/>
          </p:cNvPicPr>
          <p:nvPr/>
        </p:nvPicPr>
        <p:blipFill>
          <a:blip r:embed="rId21" cstate="print">
            <a:lum bright="20000"/>
          </a:blip>
          <a:srcRect/>
          <a:stretch>
            <a:fillRect/>
          </a:stretch>
        </p:blipFill>
        <p:spPr bwMode="auto">
          <a:xfrm>
            <a:off x="4329429" y="4485968"/>
            <a:ext cx="1647333" cy="20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87" name="Rectangle 51"/>
          <p:cNvSpPr>
            <a:spLocks noChangeArrowheads="1"/>
          </p:cNvSpPr>
          <p:nvPr/>
        </p:nvSpPr>
        <p:spPr bwMode="auto">
          <a:xfrm>
            <a:off x="4599635" y="4730239"/>
            <a:ext cx="1125308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GBU-31 JDAM 2,000-lb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(BLU-109 Warhead)</a:t>
            </a:r>
          </a:p>
        </p:txBody>
      </p:sp>
      <p:pic>
        <p:nvPicPr>
          <p:cNvPr id="1550388" name="Picture 52" descr="29 AIM-132 ASRAAM X"/>
          <p:cNvPicPr>
            <a:picLocks noChangeAspect="1" noChangeArrowheads="1"/>
          </p:cNvPicPr>
          <p:nvPr/>
        </p:nvPicPr>
        <p:blipFill>
          <a:blip r:embed="rId22" cstate="print">
            <a:lum bright="12000"/>
          </a:blip>
          <a:srcRect/>
          <a:stretch>
            <a:fillRect/>
          </a:stretch>
        </p:blipFill>
        <p:spPr bwMode="auto">
          <a:xfrm>
            <a:off x="4891334" y="5037496"/>
            <a:ext cx="1281941" cy="1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89" name="Rectangle 53"/>
          <p:cNvSpPr>
            <a:spLocks noChangeArrowheads="1"/>
          </p:cNvSpPr>
          <p:nvPr/>
        </p:nvSpPr>
        <p:spPr bwMode="auto">
          <a:xfrm>
            <a:off x="5063283" y="5240288"/>
            <a:ext cx="889667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AIM-132 ASRAAM</a:t>
            </a:r>
          </a:p>
        </p:txBody>
      </p:sp>
      <p:pic>
        <p:nvPicPr>
          <p:cNvPr id="1550390" name="Picture 54" descr="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6242" y="4493650"/>
            <a:ext cx="733854" cy="10907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50391" name="Rectangle 55"/>
          <p:cNvSpPr>
            <a:spLocks noChangeArrowheads="1"/>
          </p:cNvSpPr>
          <p:nvPr/>
        </p:nvSpPr>
        <p:spPr bwMode="auto">
          <a:xfrm>
            <a:off x="3213297" y="4636524"/>
            <a:ext cx="830356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Brimstone/Joint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Common Missile</a:t>
            </a:r>
          </a:p>
        </p:txBody>
      </p:sp>
      <p:pic>
        <p:nvPicPr>
          <p:cNvPr id="1550392" name="Picture 56" descr="12 GBU-32 JDAM 1K lb X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04163" y="1924973"/>
            <a:ext cx="1323393" cy="175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50393" name="Rectangle 57"/>
          <p:cNvSpPr>
            <a:spLocks noChangeArrowheads="1"/>
          </p:cNvSpPr>
          <p:nvPr/>
        </p:nvSpPr>
        <p:spPr bwMode="auto">
          <a:xfrm>
            <a:off x="3905698" y="2140053"/>
            <a:ext cx="133690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GBU-32 JDAM 1,000-lb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(MK-83/BLU-110 Warhead) </a:t>
            </a:r>
          </a:p>
        </p:txBody>
      </p:sp>
      <p:pic>
        <p:nvPicPr>
          <p:cNvPr id="1550394" name="Picture 58" descr="17 CBU-103_104_105 WCMD X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42050" y="3922150"/>
            <a:ext cx="1024018" cy="1843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50395" name="Rectangle 59"/>
          <p:cNvSpPr>
            <a:spLocks noChangeArrowheads="1"/>
          </p:cNvSpPr>
          <p:nvPr/>
        </p:nvSpPr>
        <p:spPr bwMode="auto">
          <a:xfrm>
            <a:off x="3455867" y="4154130"/>
            <a:ext cx="1003480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CBU-103/105 WCMD</a:t>
            </a:r>
          </a:p>
        </p:txBody>
      </p:sp>
      <p:sp>
        <p:nvSpPr>
          <p:cNvPr id="1550396" name="Rectangle 60"/>
          <p:cNvSpPr>
            <a:spLocks noChangeArrowheads="1"/>
          </p:cNvSpPr>
          <p:nvPr/>
        </p:nvSpPr>
        <p:spPr bwMode="auto">
          <a:xfrm>
            <a:off x="1453891" y="6252702"/>
            <a:ext cx="824433" cy="1152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 err="1">
                <a:solidFill>
                  <a:srgbClr val="990099"/>
                </a:solidFill>
                <a:latin typeface="Arial Narrow" pitchFamily="34" charset="0"/>
              </a:rPr>
              <a:t>Missionized</a:t>
            </a: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 Gun</a:t>
            </a:r>
          </a:p>
        </p:txBody>
      </p:sp>
      <p:sp>
        <p:nvSpPr>
          <p:cNvPr id="1550397" name="Line 61"/>
          <p:cNvSpPr>
            <a:spLocks noChangeShapeType="1"/>
          </p:cNvSpPr>
          <p:nvPr/>
        </p:nvSpPr>
        <p:spPr bwMode="auto">
          <a:xfrm>
            <a:off x="2703591" y="5398524"/>
            <a:ext cx="374449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8450" tIns="44225" rIns="88450" bIns="44225"/>
          <a:lstStyle/>
          <a:p>
            <a:endParaRPr lang="en-US"/>
          </a:p>
        </p:txBody>
      </p:sp>
      <p:sp>
        <p:nvSpPr>
          <p:cNvPr id="1550398" name="Rectangle 62"/>
          <p:cNvSpPr>
            <a:spLocks noChangeArrowheads="1"/>
          </p:cNvSpPr>
          <p:nvPr/>
        </p:nvSpPr>
        <p:spPr bwMode="auto">
          <a:xfrm>
            <a:off x="3325370" y="6117509"/>
            <a:ext cx="664767" cy="1152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UK 500# PGB</a:t>
            </a:r>
          </a:p>
        </p:txBody>
      </p:sp>
      <p:pic>
        <p:nvPicPr>
          <p:cNvPr id="1550399" name="Picture 63" descr="08 GBU-12 Pvwy II X"/>
          <p:cNvPicPr>
            <a:picLocks noChangeAspect="1" noChangeArrowheads="1"/>
          </p:cNvPicPr>
          <p:nvPr/>
        </p:nvPicPr>
        <p:blipFill>
          <a:blip r:embed="rId16" cstate="print">
            <a:lum bright="20000"/>
          </a:blip>
          <a:srcRect/>
          <a:stretch>
            <a:fillRect/>
          </a:stretch>
        </p:blipFill>
        <p:spPr bwMode="auto">
          <a:xfrm>
            <a:off x="2901639" y="5862484"/>
            <a:ext cx="1519906" cy="15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00" name="Rectangle 64"/>
          <p:cNvSpPr>
            <a:spLocks noChangeArrowheads="1"/>
          </p:cNvSpPr>
          <p:nvPr/>
        </p:nvSpPr>
        <p:spPr bwMode="auto">
          <a:xfrm>
            <a:off x="5265937" y="6165134"/>
            <a:ext cx="612569" cy="115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solidFill>
                  <a:srgbClr val="990099"/>
                </a:solidFill>
                <a:latin typeface="Arial Narrow" pitchFamily="34" charset="0"/>
              </a:rPr>
              <a:t>Phase I SDB</a:t>
            </a:r>
          </a:p>
        </p:txBody>
      </p:sp>
      <p:pic>
        <p:nvPicPr>
          <p:cNvPr id="1550401" name="Picture 65" descr="Phase I SDB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26229" y="5781062"/>
            <a:ext cx="931901" cy="327229"/>
          </a:xfrm>
          <a:prstGeom prst="rect">
            <a:avLst/>
          </a:prstGeom>
          <a:noFill/>
        </p:spPr>
      </p:pic>
      <p:pic>
        <p:nvPicPr>
          <p:cNvPr id="1550402" name="Picture 66" descr="21 GBU-31 (v) 1 JDAM X"/>
          <p:cNvPicPr>
            <a:picLocks noChangeAspect="1" noChangeArrowheads="1"/>
          </p:cNvPicPr>
          <p:nvPr/>
        </p:nvPicPr>
        <p:blipFill>
          <a:blip r:embed="rId19" cstate="print">
            <a:lum bright="20000"/>
          </a:blip>
          <a:srcRect/>
          <a:stretch>
            <a:fillRect/>
          </a:stretch>
        </p:blipFill>
        <p:spPr bwMode="auto">
          <a:xfrm>
            <a:off x="4648763" y="3962093"/>
            <a:ext cx="1117668" cy="13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03" name="Rectangle 67"/>
          <p:cNvSpPr>
            <a:spLocks noChangeAspect="1" noChangeArrowheads="1"/>
          </p:cNvSpPr>
          <p:nvPr/>
        </p:nvSpPr>
        <p:spPr bwMode="auto">
          <a:xfrm>
            <a:off x="4693286" y="4124940"/>
            <a:ext cx="1038746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GBU-38 JDAM 500-lb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(MK-82 Warhead) </a:t>
            </a:r>
          </a:p>
        </p:txBody>
      </p:sp>
      <p:pic>
        <p:nvPicPr>
          <p:cNvPr id="1550404" name="Picture 68" descr="15"/>
          <p:cNvPicPr>
            <a:picLocks noChangeAspect="1" noChangeArrowheads="1"/>
          </p:cNvPicPr>
          <p:nvPr/>
        </p:nvPicPr>
        <p:blipFill>
          <a:blip r:embed="rId26" cstate="print">
            <a:lum bright="20000"/>
          </a:blip>
          <a:srcRect/>
          <a:stretch>
            <a:fillRect/>
          </a:stretch>
        </p:blipFill>
        <p:spPr bwMode="auto">
          <a:xfrm>
            <a:off x="6927086" y="3650226"/>
            <a:ext cx="1351028" cy="1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05" name="Rectangle 69"/>
          <p:cNvSpPr>
            <a:spLocks noChangeArrowheads="1"/>
          </p:cNvSpPr>
          <p:nvPr/>
        </p:nvSpPr>
        <p:spPr bwMode="auto">
          <a:xfrm>
            <a:off x="7134347" y="3854553"/>
            <a:ext cx="1075615" cy="115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MK-83 BSU-85  HDGP</a:t>
            </a:r>
          </a:p>
        </p:txBody>
      </p:sp>
      <p:pic>
        <p:nvPicPr>
          <p:cNvPr id="1550406" name="Picture 70" descr="26 Mk-84 2000lb LDGP X"/>
          <p:cNvPicPr>
            <a:picLocks noChangeAspect="1" noChangeArrowheads="1"/>
          </p:cNvPicPr>
          <p:nvPr/>
        </p:nvPicPr>
        <p:blipFill>
          <a:blip r:embed="rId27" cstate="print">
            <a:lum bright="20000"/>
          </a:blip>
          <a:srcRect/>
          <a:stretch>
            <a:fillRect/>
          </a:stretch>
        </p:blipFill>
        <p:spPr bwMode="auto">
          <a:xfrm>
            <a:off x="6719828" y="4038908"/>
            <a:ext cx="1710278" cy="21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07" name="Rectangle 71"/>
          <p:cNvSpPr>
            <a:spLocks noChangeArrowheads="1"/>
          </p:cNvSpPr>
          <p:nvPr/>
        </p:nvSpPr>
        <p:spPr bwMode="auto">
          <a:xfrm>
            <a:off x="7135882" y="4281642"/>
            <a:ext cx="1231106" cy="115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MK-84 2,000-lb LD/HDGP</a:t>
            </a:r>
          </a:p>
        </p:txBody>
      </p:sp>
      <p:pic>
        <p:nvPicPr>
          <p:cNvPr id="1550408" name="Picture 72" descr="14"/>
          <p:cNvPicPr>
            <a:picLocks noChangeAspect="1" noChangeArrowheads="1"/>
          </p:cNvPicPr>
          <p:nvPr/>
        </p:nvPicPr>
        <p:blipFill>
          <a:blip r:embed="rId28" cstate="print">
            <a:lum bright="20000"/>
          </a:blip>
          <a:srcRect/>
          <a:stretch>
            <a:fillRect/>
          </a:stretch>
        </p:blipFill>
        <p:spPr bwMode="auto">
          <a:xfrm>
            <a:off x="6973145" y="3252328"/>
            <a:ext cx="1341816" cy="1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09" name="Rectangle 73"/>
          <p:cNvSpPr>
            <a:spLocks noChangeArrowheads="1"/>
          </p:cNvSpPr>
          <p:nvPr/>
        </p:nvSpPr>
        <p:spPr bwMode="auto">
          <a:xfrm>
            <a:off x="6739785" y="3456654"/>
            <a:ext cx="1824217" cy="115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MK-83 BLU-110 LDGP 1,000-lb LDGP</a:t>
            </a:r>
          </a:p>
        </p:txBody>
      </p:sp>
      <p:sp>
        <p:nvSpPr>
          <p:cNvPr id="1550410" name="Rectangle 74"/>
          <p:cNvSpPr>
            <a:spLocks noChangeArrowheads="1"/>
          </p:cNvSpPr>
          <p:nvPr/>
        </p:nvSpPr>
        <p:spPr bwMode="auto">
          <a:xfrm>
            <a:off x="3389851" y="5518355"/>
            <a:ext cx="2386294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Weapons Currently Under Development</a:t>
            </a:r>
          </a:p>
        </p:txBody>
      </p:sp>
      <p:pic>
        <p:nvPicPr>
          <p:cNvPr id="1550412" name="Picture 76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6093"/>
            <a:ext cx="2708196" cy="503903"/>
          </a:xfrm>
          <a:prstGeom prst="rect">
            <a:avLst/>
          </a:prstGeom>
          <a:noFill/>
        </p:spPr>
      </p:pic>
      <p:pic>
        <p:nvPicPr>
          <p:cNvPr id="1550413" name="Picture 77" descr="pod assy"/>
          <p:cNvPicPr>
            <a:picLocks noChangeAspect="1" noChangeArrowheads="1"/>
          </p:cNvPicPr>
          <p:nvPr/>
        </p:nvPicPr>
        <p:blipFill>
          <a:blip r:embed="rId30" cstate="print"/>
          <a:srcRect l="1837" t="29372" r="2205" b="34221"/>
          <a:stretch>
            <a:fillRect/>
          </a:stretch>
        </p:blipFill>
        <p:spPr bwMode="auto">
          <a:xfrm>
            <a:off x="1315717" y="5916255"/>
            <a:ext cx="1067004" cy="26885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550414" name="Picture 78" descr="25 AGM-154 JSOW Gld Bomb  X"/>
          <p:cNvPicPr>
            <a:picLocks noChangeAspect="1" noChangeArrowheads="1"/>
          </p:cNvPicPr>
          <p:nvPr/>
        </p:nvPicPr>
        <p:blipFill>
          <a:blip r:embed="rId20" cstate="print">
            <a:lum bright="20000"/>
          </a:blip>
          <a:srcRect/>
          <a:stretch>
            <a:fillRect/>
          </a:stretch>
        </p:blipFill>
        <p:spPr bwMode="auto">
          <a:xfrm>
            <a:off x="207261" y="3697852"/>
            <a:ext cx="1777829" cy="2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15" name="Rectangle 79"/>
          <p:cNvSpPr>
            <a:spLocks noChangeArrowheads="1"/>
          </p:cNvSpPr>
          <p:nvPr/>
        </p:nvSpPr>
        <p:spPr bwMode="auto">
          <a:xfrm>
            <a:off x="250248" y="3966702"/>
            <a:ext cx="1572105" cy="1152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AGM-154A/C JSOW Glide Bomb</a:t>
            </a:r>
          </a:p>
        </p:txBody>
      </p:sp>
      <p:pic>
        <p:nvPicPr>
          <p:cNvPr id="1550416" name="Picture 80" descr="21 GBU-31 (v) 1 JDAM X"/>
          <p:cNvPicPr>
            <a:picLocks noChangeAspect="1" noChangeArrowheads="1"/>
          </p:cNvPicPr>
          <p:nvPr/>
        </p:nvPicPr>
        <p:blipFill>
          <a:blip r:embed="rId19" cstate="print">
            <a:lum bright="20000"/>
          </a:blip>
          <a:srcRect/>
          <a:stretch>
            <a:fillRect/>
          </a:stretch>
        </p:blipFill>
        <p:spPr bwMode="auto">
          <a:xfrm>
            <a:off x="138173" y="4435271"/>
            <a:ext cx="1688784" cy="22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17" name="Rectangle 81"/>
          <p:cNvSpPr>
            <a:spLocks noChangeArrowheads="1"/>
          </p:cNvSpPr>
          <p:nvPr/>
        </p:nvSpPr>
        <p:spPr bwMode="auto">
          <a:xfrm>
            <a:off x="259460" y="4708731"/>
            <a:ext cx="1125308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GBU-31 JDAM 2,000-lb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(MK-84 Warhead) </a:t>
            </a:r>
          </a:p>
        </p:txBody>
      </p:sp>
      <p:sp>
        <p:nvSpPr>
          <p:cNvPr id="1550418" name="Rectangle 82"/>
          <p:cNvSpPr>
            <a:spLocks noChangeArrowheads="1"/>
          </p:cNvSpPr>
          <p:nvPr/>
        </p:nvSpPr>
        <p:spPr bwMode="auto">
          <a:xfrm>
            <a:off x="1248166" y="6589150"/>
            <a:ext cx="1062791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MK-76/MK-58/BDU-48</a:t>
            </a:r>
          </a:p>
        </p:txBody>
      </p:sp>
      <p:pic>
        <p:nvPicPr>
          <p:cNvPr id="1550419" name="Picture 83" descr="12 GBU-32 JDAM 1K lb X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38174" y="4974509"/>
            <a:ext cx="1323393" cy="175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50420" name="Rectangle 84"/>
          <p:cNvSpPr>
            <a:spLocks noChangeArrowheads="1"/>
          </p:cNvSpPr>
          <p:nvPr/>
        </p:nvSpPr>
        <p:spPr bwMode="auto">
          <a:xfrm>
            <a:off x="118216" y="5177298"/>
            <a:ext cx="1336904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GBU-32 JDAM 1,000-lb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(MK-83/BLU-110 Warhead)</a:t>
            </a:r>
            <a:r>
              <a:rPr lang="en-US" altLang="en-US" sz="1000" b="1" dirty="0">
                <a:solidFill>
                  <a:srgbClr val="EF9100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550421" name="Picture 85" descr="23 GBU-31 (v) 3 JDAM X"/>
          <p:cNvPicPr>
            <a:picLocks noChangeAspect="1" noChangeArrowheads="1"/>
          </p:cNvPicPr>
          <p:nvPr/>
        </p:nvPicPr>
        <p:blipFill>
          <a:blip r:embed="rId21" cstate="print">
            <a:lum bright="20000"/>
          </a:blip>
          <a:srcRect/>
          <a:stretch>
            <a:fillRect/>
          </a:stretch>
        </p:blipFill>
        <p:spPr bwMode="auto">
          <a:xfrm>
            <a:off x="138173" y="5513747"/>
            <a:ext cx="1647333" cy="20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22" name="Rectangle 86"/>
          <p:cNvSpPr>
            <a:spLocks noChangeArrowheads="1"/>
          </p:cNvSpPr>
          <p:nvPr/>
        </p:nvSpPr>
        <p:spPr bwMode="auto">
          <a:xfrm>
            <a:off x="141244" y="5781061"/>
            <a:ext cx="1114598" cy="2289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GBU-31 JDAM 2,000-lb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(BLU-109 Warhead)</a:t>
            </a:r>
          </a:p>
        </p:txBody>
      </p:sp>
      <p:pic>
        <p:nvPicPr>
          <p:cNvPr id="1550423" name="Picture 87" descr="17 CBU-103_104_105 WCMD X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66457" y="5851730"/>
            <a:ext cx="1024017" cy="1828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50424" name="Rectangle 88"/>
          <p:cNvSpPr>
            <a:spLocks noChangeArrowheads="1"/>
          </p:cNvSpPr>
          <p:nvPr/>
        </p:nvSpPr>
        <p:spPr bwMode="auto">
          <a:xfrm>
            <a:off x="7977204" y="6117509"/>
            <a:ext cx="1003480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CBU-103/105 WCMD</a:t>
            </a:r>
          </a:p>
        </p:txBody>
      </p:sp>
      <p:pic>
        <p:nvPicPr>
          <p:cNvPr id="1550425" name="Picture 89" descr="29 AIM-132 ASRAAM X"/>
          <p:cNvPicPr>
            <a:picLocks noChangeAspect="1" noChangeArrowheads="1"/>
          </p:cNvPicPr>
          <p:nvPr/>
        </p:nvPicPr>
        <p:blipFill>
          <a:blip r:embed="rId22" cstate="print">
            <a:lum bright="12000"/>
          </a:blip>
          <a:srcRect/>
          <a:stretch>
            <a:fillRect/>
          </a:stretch>
        </p:blipFill>
        <p:spPr bwMode="auto">
          <a:xfrm>
            <a:off x="6858001" y="6320299"/>
            <a:ext cx="1281940" cy="1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26" name="Rectangle 90"/>
          <p:cNvSpPr>
            <a:spLocks noChangeArrowheads="1"/>
          </p:cNvSpPr>
          <p:nvPr/>
        </p:nvSpPr>
        <p:spPr bwMode="auto">
          <a:xfrm>
            <a:off x="7049908" y="6521553"/>
            <a:ext cx="889667" cy="1154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AIM-132 ASRAAM</a:t>
            </a:r>
          </a:p>
        </p:txBody>
      </p:sp>
      <p:pic>
        <p:nvPicPr>
          <p:cNvPr id="1550427" name="Picture 91" descr="21 GBU-31 (v) 1 JDAM X"/>
          <p:cNvPicPr>
            <a:picLocks noChangeAspect="1" noChangeArrowheads="1"/>
          </p:cNvPicPr>
          <p:nvPr/>
        </p:nvPicPr>
        <p:blipFill>
          <a:blip r:embed="rId19" cstate="print">
            <a:lum bright="20000"/>
          </a:blip>
          <a:srcRect/>
          <a:stretch>
            <a:fillRect/>
          </a:stretch>
        </p:blipFill>
        <p:spPr bwMode="auto">
          <a:xfrm>
            <a:off x="2216914" y="2622448"/>
            <a:ext cx="1116133" cy="13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428" name="Rectangle 92"/>
          <p:cNvSpPr>
            <a:spLocks noChangeAspect="1" noChangeArrowheads="1"/>
          </p:cNvSpPr>
          <p:nvPr/>
        </p:nvSpPr>
        <p:spPr bwMode="auto">
          <a:xfrm>
            <a:off x="2286001" y="2823701"/>
            <a:ext cx="1038746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GBU-38 JDAM 500-lb</a:t>
            </a:r>
          </a:p>
          <a:p>
            <a:pPr defTabSz="881428">
              <a:lnSpc>
                <a:spcPct val="75000"/>
              </a:lnSpc>
            </a:pPr>
            <a:r>
              <a:rPr lang="en-US" altLang="en-US" sz="1000" b="1" dirty="0">
                <a:latin typeface="Arial Narrow" pitchFamily="34" charset="0"/>
              </a:rPr>
              <a:t>(MK-82 Warhead) </a:t>
            </a:r>
          </a:p>
        </p:txBody>
      </p:sp>
      <p:sp>
        <p:nvSpPr>
          <p:cNvPr id="1550430" name="Rectangle 94"/>
          <p:cNvSpPr>
            <a:spLocks noChangeArrowheads="1"/>
          </p:cNvSpPr>
          <p:nvPr/>
        </p:nvSpPr>
        <p:spPr bwMode="auto">
          <a:xfrm>
            <a:off x="2663674" y="6607586"/>
            <a:ext cx="37141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</a:rPr>
              <a:t>DISTRIBUTION STATEMENT A. Approved for public release; distribution is unlimited.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646" y="4758124"/>
            <a:ext cx="1546006" cy="351577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826178" y="4961924"/>
            <a:ext cx="1845848" cy="396363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927085" y="4903082"/>
            <a:ext cx="1731773" cy="569184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296402" y="4419541"/>
            <a:ext cx="1731773" cy="569184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676233" y="2862512"/>
            <a:ext cx="1731773" cy="569184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676232" y="2319726"/>
            <a:ext cx="1731773" cy="569184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755517" y="5733058"/>
            <a:ext cx="1731773" cy="569184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774980" y="5766828"/>
            <a:ext cx="1731773" cy="569184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415212" cy="1219200"/>
          </a:xfrm>
          <a:noFill/>
          <a:ln/>
        </p:spPr>
        <p:txBody>
          <a:bodyPr/>
          <a:lstStyle/>
          <a:p>
            <a:r>
              <a:rPr lang="en-US" dirty="0"/>
              <a:t>Weapons Bays</a:t>
            </a:r>
            <a:br>
              <a:rPr lang="en-US" dirty="0"/>
            </a:br>
            <a:r>
              <a:rPr lang="en-US" dirty="0"/>
              <a:t>Airframe Orientation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FE8D-5A98-4B8D-8D81-B33115F207B2}" type="slidenum">
              <a:rPr lang="en-US"/>
              <a:pPr/>
              <a:t>25</a:t>
            </a:fld>
            <a:endParaRPr lang="en-US"/>
          </a:p>
        </p:txBody>
      </p:sp>
      <p:pic>
        <p:nvPicPr>
          <p:cNvPr id="478210" name="Picture 2" descr="Pictur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513" y="1616075"/>
            <a:ext cx="6819900" cy="5229225"/>
          </a:xfrm>
          <a:prstGeom prst="rect">
            <a:avLst/>
          </a:prstGeom>
          <a:noFill/>
        </p:spPr>
      </p:pic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-146050" y="3267075"/>
            <a:ext cx="3514725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Internal Weapons Bays</a:t>
            </a:r>
          </a:p>
        </p:txBody>
      </p:sp>
      <p:sp>
        <p:nvSpPr>
          <p:cNvPr id="478213" name="Line 5"/>
          <p:cNvSpPr>
            <a:spLocks noChangeShapeType="1"/>
          </p:cNvSpPr>
          <p:nvPr/>
        </p:nvSpPr>
        <p:spPr bwMode="auto">
          <a:xfrm>
            <a:off x="2751138" y="3454400"/>
            <a:ext cx="1028700" cy="850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8214" name="Line 6"/>
          <p:cNvSpPr>
            <a:spLocks noChangeShapeType="1"/>
          </p:cNvSpPr>
          <p:nvPr/>
        </p:nvSpPr>
        <p:spPr bwMode="auto">
          <a:xfrm>
            <a:off x="2757488" y="3454400"/>
            <a:ext cx="1397000" cy="149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601" name="Rectangle 17"/>
          <p:cNvSpPr>
            <a:spLocks noGrp="1" noChangeArrowheads="1"/>
          </p:cNvSpPr>
          <p:nvPr>
            <p:ph type="title"/>
          </p:nvPr>
        </p:nvSpPr>
        <p:spPr>
          <a:xfrm>
            <a:off x="378379" y="152400"/>
            <a:ext cx="7672387" cy="985838"/>
          </a:xfrm>
        </p:spPr>
        <p:txBody>
          <a:bodyPr/>
          <a:lstStyle/>
          <a:p>
            <a:r>
              <a:rPr lang="en-US" dirty="0"/>
              <a:t>Components Doors</a:t>
            </a:r>
          </a:p>
        </p:txBody>
      </p:sp>
      <p:sp>
        <p:nvSpPr>
          <p:cNvPr id="707602" name="Rectangle 18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32825" cy="1466850"/>
          </a:xfrm>
        </p:spPr>
        <p:txBody>
          <a:bodyPr/>
          <a:lstStyle/>
          <a:p>
            <a:r>
              <a:rPr lang="en-US" sz="2400" dirty="0"/>
              <a:t>CTOL and CV variants share same bay and can carry 2000 lb weapons</a:t>
            </a:r>
          </a:p>
          <a:p>
            <a:r>
              <a:rPr lang="en-US" sz="2400" dirty="0"/>
              <a:t>STOVL has a smaller bay and is limited to 1000 lb class weapons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1C1E-DF7B-47C9-B713-34DD96B2459B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9738" y="3014663"/>
            <a:ext cx="3836987" cy="2824162"/>
            <a:chOff x="248" y="1674"/>
            <a:chExt cx="2417" cy="1779"/>
          </a:xfrm>
        </p:grpSpPr>
        <p:pic>
          <p:nvPicPr>
            <p:cNvPr id="707587" name="Picture 3" descr="untitle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" y="1674"/>
              <a:ext cx="2417" cy="1779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 flipH="1">
              <a:off x="1121" y="2309"/>
              <a:ext cx="711" cy="500"/>
              <a:chOff x="2346" y="2142"/>
              <a:chExt cx="1017" cy="690"/>
            </a:xfrm>
          </p:grpSpPr>
          <p:sp>
            <p:nvSpPr>
              <p:cNvPr id="707589" name="Freeform 5"/>
              <p:cNvSpPr>
                <a:spLocks/>
              </p:cNvSpPr>
              <p:nvPr/>
            </p:nvSpPr>
            <p:spPr bwMode="auto">
              <a:xfrm>
                <a:off x="2349" y="2142"/>
                <a:ext cx="1014" cy="279"/>
              </a:xfrm>
              <a:custGeom>
                <a:avLst/>
                <a:gdLst/>
                <a:ahLst/>
                <a:cxnLst>
                  <a:cxn ang="0">
                    <a:pos x="1014" y="204"/>
                  </a:cxn>
                  <a:cxn ang="0">
                    <a:pos x="978" y="249"/>
                  </a:cxn>
                  <a:cxn ang="0">
                    <a:pos x="915" y="279"/>
                  </a:cxn>
                  <a:cxn ang="0">
                    <a:pos x="162" y="243"/>
                  </a:cxn>
                  <a:cxn ang="0">
                    <a:pos x="47" y="187"/>
                  </a:cxn>
                  <a:cxn ang="0">
                    <a:pos x="7" y="127"/>
                  </a:cxn>
                  <a:cxn ang="0">
                    <a:pos x="27" y="83"/>
                  </a:cxn>
                  <a:cxn ang="0">
                    <a:pos x="0" y="48"/>
                  </a:cxn>
                  <a:cxn ang="0">
                    <a:pos x="84" y="0"/>
                  </a:cxn>
                  <a:cxn ang="0">
                    <a:pos x="852" y="39"/>
                  </a:cxn>
                  <a:cxn ang="0">
                    <a:pos x="948" y="90"/>
                  </a:cxn>
                  <a:cxn ang="0">
                    <a:pos x="987" y="144"/>
                  </a:cxn>
                  <a:cxn ang="0">
                    <a:pos x="960" y="171"/>
                  </a:cxn>
                  <a:cxn ang="0">
                    <a:pos x="1014" y="204"/>
                  </a:cxn>
                </a:cxnLst>
                <a:rect l="0" t="0" r="r" b="b"/>
                <a:pathLst>
                  <a:path w="1014" h="279">
                    <a:moveTo>
                      <a:pt x="1014" y="204"/>
                    </a:moveTo>
                    <a:lnTo>
                      <a:pt x="978" y="249"/>
                    </a:lnTo>
                    <a:lnTo>
                      <a:pt x="915" y="279"/>
                    </a:lnTo>
                    <a:lnTo>
                      <a:pt x="162" y="243"/>
                    </a:lnTo>
                    <a:lnTo>
                      <a:pt x="47" y="187"/>
                    </a:lnTo>
                    <a:lnTo>
                      <a:pt x="7" y="127"/>
                    </a:lnTo>
                    <a:lnTo>
                      <a:pt x="27" y="83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852" y="39"/>
                    </a:lnTo>
                    <a:lnTo>
                      <a:pt x="948" y="90"/>
                    </a:lnTo>
                    <a:lnTo>
                      <a:pt x="987" y="144"/>
                    </a:lnTo>
                    <a:lnTo>
                      <a:pt x="960" y="171"/>
                    </a:lnTo>
                    <a:lnTo>
                      <a:pt x="1014" y="204"/>
                    </a:lnTo>
                    <a:close/>
                  </a:path>
                </a:pathLst>
              </a:custGeom>
              <a:solidFill>
                <a:srgbClr val="FFFF00">
                  <a:alpha val="44000"/>
                </a:srgbClr>
              </a:solidFill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590" name="Freeform 6"/>
              <p:cNvSpPr>
                <a:spLocks/>
              </p:cNvSpPr>
              <p:nvPr/>
            </p:nvSpPr>
            <p:spPr bwMode="auto">
              <a:xfrm flipV="1">
                <a:off x="2346" y="2553"/>
                <a:ext cx="1014" cy="279"/>
              </a:xfrm>
              <a:custGeom>
                <a:avLst/>
                <a:gdLst/>
                <a:ahLst/>
                <a:cxnLst>
                  <a:cxn ang="0">
                    <a:pos x="1014" y="204"/>
                  </a:cxn>
                  <a:cxn ang="0">
                    <a:pos x="978" y="249"/>
                  </a:cxn>
                  <a:cxn ang="0">
                    <a:pos x="915" y="279"/>
                  </a:cxn>
                  <a:cxn ang="0">
                    <a:pos x="162" y="243"/>
                  </a:cxn>
                  <a:cxn ang="0">
                    <a:pos x="47" y="187"/>
                  </a:cxn>
                  <a:cxn ang="0">
                    <a:pos x="7" y="127"/>
                  </a:cxn>
                  <a:cxn ang="0">
                    <a:pos x="27" y="83"/>
                  </a:cxn>
                  <a:cxn ang="0">
                    <a:pos x="0" y="48"/>
                  </a:cxn>
                  <a:cxn ang="0">
                    <a:pos x="84" y="0"/>
                  </a:cxn>
                  <a:cxn ang="0">
                    <a:pos x="852" y="39"/>
                  </a:cxn>
                  <a:cxn ang="0">
                    <a:pos x="948" y="90"/>
                  </a:cxn>
                  <a:cxn ang="0">
                    <a:pos x="987" y="144"/>
                  </a:cxn>
                  <a:cxn ang="0">
                    <a:pos x="960" y="171"/>
                  </a:cxn>
                  <a:cxn ang="0">
                    <a:pos x="1014" y="204"/>
                  </a:cxn>
                </a:cxnLst>
                <a:rect l="0" t="0" r="r" b="b"/>
                <a:pathLst>
                  <a:path w="1014" h="279">
                    <a:moveTo>
                      <a:pt x="1014" y="204"/>
                    </a:moveTo>
                    <a:lnTo>
                      <a:pt x="978" y="249"/>
                    </a:lnTo>
                    <a:lnTo>
                      <a:pt x="915" y="279"/>
                    </a:lnTo>
                    <a:lnTo>
                      <a:pt x="162" y="243"/>
                    </a:lnTo>
                    <a:lnTo>
                      <a:pt x="47" y="187"/>
                    </a:lnTo>
                    <a:lnTo>
                      <a:pt x="7" y="127"/>
                    </a:lnTo>
                    <a:lnTo>
                      <a:pt x="27" y="83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852" y="39"/>
                    </a:lnTo>
                    <a:lnTo>
                      <a:pt x="948" y="90"/>
                    </a:lnTo>
                    <a:lnTo>
                      <a:pt x="987" y="144"/>
                    </a:lnTo>
                    <a:lnTo>
                      <a:pt x="960" y="171"/>
                    </a:lnTo>
                    <a:lnTo>
                      <a:pt x="1014" y="204"/>
                    </a:lnTo>
                    <a:close/>
                  </a:path>
                </a:pathLst>
              </a:custGeom>
              <a:solidFill>
                <a:srgbClr val="FFFF00">
                  <a:alpha val="44000"/>
                </a:srgbClr>
              </a:solidFill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875213" y="3016250"/>
            <a:ext cx="3810000" cy="2790825"/>
            <a:chOff x="4220" y="879"/>
            <a:chExt cx="1524" cy="1044"/>
          </a:xfrm>
        </p:grpSpPr>
        <p:pic>
          <p:nvPicPr>
            <p:cNvPr id="707592" name="Picture 8" descr="002785D0003-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4220" y="879"/>
              <a:ext cx="1524" cy="1044"/>
            </a:xfrm>
            <a:prstGeom prst="rect">
              <a:avLst/>
            </a:prstGeom>
            <a:noFill/>
          </p:spPr>
        </p:pic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776" y="1252"/>
              <a:ext cx="394" cy="120"/>
              <a:chOff x="4776" y="1250"/>
              <a:chExt cx="394" cy="120"/>
            </a:xfrm>
          </p:grpSpPr>
          <p:sp>
            <p:nvSpPr>
              <p:cNvPr id="707594" name="Freeform 10"/>
              <p:cNvSpPr>
                <a:spLocks/>
              </p:cNvSpPr>
              <p:nvPr/>
            </p:nvSpPr>
            <p:spPr bwMode="auto">
              <a:xfrm>
                <a:off x="4776" y="1252"/>
                <a:ext cx="366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6" y="18"/>
                  </a:cxn>
                  <a:cxn ang="0">
                    <a:pos x="366" y="0"/>
                  </a:cxn>
                </a:cxnLst>
                <a:rect l="0" t="0" r="r" b="b"/>
                <a:pathLst>
                  <a:path w="366" h="32">
                    <a:moveTo>
                      <a:pt x="0" y="32"/>
                    </a:moveTo>
                    <a:lnTo>
                      <a:pt x="36" y="18"/>
                    </a:lnTo>
                    <a:lnTo>
                      <a:pt x="366" y="0"/>
                    </a:lnTo>
                  </a:path>
                </a:pathLst>
              </a:custGeom>
              <a:solidFill>
                <a:srgbClr val="FFFF00">
                  <a:alpha val="44000"/>
                </a:srgbClr>
              </a:solidFill>
              <a:ln w="15875">
                <a:solidFill>
                  <a:srgbClr val="FFFF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595" name="Freeform 11"/>
              <p:cNvSpPr>
                <a:spLocks/>
              </p:cNvSpPr>
              <p:nvPr/>
            </p:nvSpPr>
            <p:spPr bwMode="auto">
              <a:xfrm>
                <a:off x="4776" y="1250"/>
                <a:ext cx="394" cy="120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6"/>
                  </a:cxn>
                  <a:cxn ang="0">
                    <a:pos x="8" y="50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4" y="100"/>
                  </a:cxn>
                  <a:cxn ang="0">
                    <a:pos x="38" y="118"/>
                  </a:cxn>
                  <a:cxn ang="0">
                    <a:pos x="120" y="120"/>
                  </a:cxn>
                  <a:cxn ang="0">
                    <a:pos x="142" y="108"/>
                  </a:cxn>
                  <a:cxn ang="0">
                    <a:pos x="378" y="106"/>
                  </a:cxn>
                  <a:cxn ang="0">
                    <a:pos x="394" y="92"/>
                  </a:cxn>
                  <a:cxn ang="0">
                    <a:pos x="394" y="76"/>
                  </a:cxn>
                  <a:cxn ang="0">
                    <a:pos x="384" y="84"/>
                  </a:cxn>
                  <a:cxn ang="0">
                    <a:pos x="388" y="60"/>
                  </a:cxn>
                  <a:cxn ang="0">
                    <a:pos x="392" y="50"/>
                  </a:cxn>
                  <a:cxn ang="0">
                    <a:pos x="384" y="42"/>
                  </a:cxn>
                  <a:cxn ang="0">
                    <a:pos x="394" y="30"/>
                  </a:cxn>
                  <a:cxn ang="0">
                    <a:pos x="390" y="18"/>
                  </a:cxn>
                  <a:cxn ang="0">
                    <a:pos x="368" y="0"/>
                  </a:cxn>
                </a:cxnLst>
                <a:rect l="0" t="0" r="r" b="b"/>
                <a:pathLst>
                  <a:path w="394" h="120">
                    <a:moveTo>
                      <a:pt x="0" y="38"/>
                    </a:moveTo>
                    <a:lnTo>
                      <a:pt x="0" y="36"/>
                    </a:lnTo>
                    <a:lnTo>
                      <a:pt x="8" y="50"/>
                    </a:lnTo>
                    <a:lnTo>
                      <a:pt x="10" y="68"/>
                    </a:lnTo>
                    <a:lnTo>
                      <a:pt x="14" y="88"/>
                    </a:lnTo>
                    <a:lnTo>
                      <a:pt x="4" y="100"/>
                    </a:lnTo>
                    <a:lnTo>
                      <a:pt x="38" y="118"/>
                    </a:lnTo>
                    <a:lnTo>
                      <a:pt x="120" y="120"/>
                    </a:lnTo>
                    <a:lnTo>
                      <a:pt x="142" y="108"/>
                    </a:lnTo>
                    <a:lnTo>
                      <a:pt x="378" y="106"/>
                    </a:lnTo>
                    <a:lnTo>
                      <a:pt x="394" y="92"/>
                    </a:lnTo>
                    <a:lnTo>
                      <a:pt x="394" y="76"/>
                    </a:lnTo>
                    <a:lnTo>
                      <a:pt x="384" y="84"/>
                    </a:lnTo>
                    <a:lnTo>
                      <a:pt x="388" y="60"/>
                    </a:lnTo>
                    <a:lnTo>
                      <a:pt x="392" y="50"/>
                    </a:lnTo>
                    <a:lnTo>
                      <a:pt x="384" y="42"/>
                    </a:lnTo>
                    <a:lnTo>
                      <a:pt x="394" y="30"/>
                    </a:lnTo>
                    <a:lnTo>
                      <a:pt x="390" y="18"/>
                    </a:lnTo>
                    <a:lnTo>
                      <a:pt x="368" y="0"/>
                    </a:lnTo>
                  </a:path>
                </a:pathLst>
              </a:custGeom>
              <a:solidFill>
                <a:srgbClr val="FFFF00">
                  <a:alpha val="44000"/>
                </a:srgbClr>
              </a:solidFill>
              <a:ln w="15875">
                <a:solidFill>
                  <a:srgbClr val="FFFF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778" y="1430"/>
              <a:ext cx="388" cy="122"/>
              <a:chOff x="4778" y="1430"/>
              <a:chExt cx="388" cy="122"/>
            </a:xfrm>
          </p:grpSpPr>
          <p:sp>
            <p:nvSpPr>
              <p:cNvPr id="707597" name="Line 13"/>
              <p:cNvSpPr>
                <a:spLocks noChangeShapeType="1"/>
              </p:cNvSpPr>
              <p:nvPr/>
            </p:nvSpPr>
            <p:spPr bwMode="auto">
              <a:xfrm>
                <a:off x="4806" y="1432"/>
                <a:ext cx="96" cy="2"/>
              </a:xfrm>
              <a:prstGeom prst="line">
                <a:avLst/>
              </a:prstGeom>
              <a:noFill/>
              <a:ln w="1587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598" name="Freeform 14"/>
              <p:cNvSpPr>
                <a:spLocks/>
              </p:cNvSpPr>
              <p:nvPr/>
            </p:nvSpPr>
            <p:spPr bwMode="auto">
              <a:xfrm>
                <a:off x="4778" y="1430"/>
                <a:ext cx="388" cy="12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4" y="12"/>
                  </a:cxn>
                  <a:cxn ang="0">
                    <a:pos x="0" y="26"/>
                  </a:cxn>
                  <a:cxn ang="0">
                    <a:pos x="14" y="38"/>
                  </a:cxn>
                  <a:cxn ang="0">
                    <a:pos x="4" y="44"/>
                  </a:cxn>
                  <a:cxn ang="0">
                    <a:pos x="14" y="48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8"/>
                  </a:cxn>
                  <a:cxn ang="0">
                    <a:pos x="30" y="102"/>
                  </a:cxn>
                  <a:cxn ang="0">
                    <a:pos x="362" y="122"/>
                  </a:cxn>
                  <a:cxn ang="0">
                    <a:pos x="388" y="106"/>
                  </a:cxn>
                  <a:cxn ang="0">
                    <a:pos x="384" y="94"/>
                  </a:cxn>
                  <a:cxn ang="0">
                    <a:pos x="388" y="72"/>
                  </a:cxn>
                  <a:cxn ang="0">
                    <a:pos x="388" y="48"/>
                  </a:cxn>
                  <a:cxn ang="0">
                    <a:pos x="386" y="32"/>
                  </a:cxn>
                  <a:cxn ang="0">
                    <a:pos x="372" y="14"/>
                  </a:cxn>
                  <a:cxn ang="0">
                    <a:pos x="310" y="12"/>
                  </a:cxn>
                  <a:cxn ang="0">
                    <a:pos x="294" y="18"/>
                  </a:cxn>
                  <a:cxn ang="0">
                    <a:pos x="136" y="8"/>
                  </a:cxn>
                  <a:cxn ang="0">
                    <a:pos x="114" y="4"/>
                  </a:cxn>
                </a:cxnLst>
                <a:rect l="0" t="0" r="r" b="b"/>
                <a:pathLst>
                  <a:path w="388" h="122">
                    <a:moveTo>
                      <a:pt x="32" y="0"/>
                    </a:moveTo>
                    <a:lnTo>
                      <a:pt x="14" y="12"/>
                    </a:lnTo>
                    <a:lnTo>
                      <a:pt x="0" y="26"/>
                    </a:lnTo>
                    <a:lnTo>
                      <a:pt x="14" y="38"/>
                    </a:lnTo>
                    <a:lnTo>
                      <a:pt x="4" y="44"/>
                    </a:lnTo>
                    <a:lnTo>
                      <a:pt x="14" y="48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30" y="102"/>
                    </a:lnTo>
                    <a:lnTo>
                      <a:pt x="362" y="122"/>
                    </a:lnTo>
                    <a:lnTo>
                      <a:pt x="388" y="106"/>
                    </a:lnTo>
                    <a:lnTo>
                      <a:pt x="384" y="94"/>
                    </a:lnTo>
                    <a:lnTo>
                      <a:pt x="388" y="72"/>
                    </a:lnTo>
                    <a:lnTo>
                      <a:pt x="388" y="48"/>
                    </a:lnTo>
                    <a:lnTo>
                      <a:pt x="386" y="32"/>
                    </a:lnTo>
                    <a:lnTo>
                      <a:pt x="372" y="14"/>
                    </a:lnTo>
                    <a:lnTo>
                      <a:pt x="310" y="12"/>
                    </a:lnTo>
                    <a:lnTo>
                      <a:pt x="294" y="18"/>
                    </a:lnTo>
                    <a:lnTo>
                      <a:pt x="136" y="8"/>
                    </a:lnTo>
                    <a:lnTo>
                      <a:pt x="114" y="4"/>
                    </a:lnTo>
                  </a:path>
                </a:pathLst>
              </a:custGeom>
              <a:solidFill>
                <a:srgbClr val="FFFF00">
                  <a:alpha val="44000"/>
                </a:srgbClr>
              </a:solidFill>
              <a:ln w="15875">
                <a:solidFill>
                  <a:srgbClr val="FFFF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0759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113" y="2757488"/>
            <a:ext cx="4973637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600" name="Text Box 16"/>
          <p:cNvSpPr txBox="1">
            <a:spLocks noChangeArrowheads="1"/>
          </p:cNvSpPr>
          <p:nvPr/>
        </p:nvSpPr>
        <p:spPr bwMode="auto">
          <a:xfrm>
            <a:off x="455613" y="5751513"/>
            <a:ext cx="36449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CTOL</a:t>
            </a:r>
          </a:p>
        </p:txBody>
      </p:sp>
      <p:sp>
        <p:nvSpPr>
          <p:cNvPr id="707603" name="Rectangle 19"/>
          <p:cNvSpPr>
            <a:spLocks noChangeArrowheads="1"/>
          </p:cNvSpPr>
          <p:nvPr/>
        </p:nvSpPr>
        <p:spPr bwMode="auto">
          <a:xfrm>
            <a:off x="5718175" y="3973513"/>
            <a:ext cx="309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604" name="Rectangle 20"/>
          <p:cNvSpPr>
            <a:spLocks noChangeArrowheads="1"/>
          </p:cNvSpPr>
          <p:nvPr/>
        </p:nvSpPr>
        <p:spPr bwMode="auto">
          <a:xfrm>
            <a:off x="5618163" y="4217988"/>
            <a:ext cx="5842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605" name="Rectangle 21"/>
          <p:cNvSpPr>
            <a:spLocks noChangeArrowheads="1"/>
          </p:cNvSpPr>
          <p:nvPr/>
        </p:nvSpPr>
        <p:spPr bwMode="auto">
          <a:xfrm>
            <a:off x="1666875" y="5495925"/>
            <a:ext cx="8651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606" name="Text Box 22"/>
          <p:cNvSpPr txBox="1">
            <a:spLocks noChangeArrowheads="1"/>
          </p:cNvSpPr>
          <p:nvPr/>
        </p:nvSpPr>
        <p:spPr bwMode="auto">
          <a:xfrm>
            <a:off x="4910138" y="5829300"/>
            <a:ext cx="3775075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/>
              <a:t>STOVL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802" name="Rectangle 170"/>
          <p:cNvSpPr>
            <a:spLocks noGrp="1" noChangeArrowheads="1"/>
          </p:cNvSpPr>
          <p:nvPr>
            <p:ph type="title"/>
          </p:nvPr>
        </p:nvSpPr>
        <p:spPr>
          <a:xfrm>
            <a:off x="-757011" y="152400"/>
            <a:ext cx="8813438" cy="942975"/>
          </a:xfrm>
          <a:noFill/>
          <a:ln/>
        </p:spPr>
        <p:txBody>
          <a:bodyPr/>
          <a:lstStyle/>
          <a:p>
            <a:r>
              <a:rPr lang="en-US" dirty="0"/>
              <a:t>Components Doors</a:t>
            </a:r>
          </a:p>
        </p:txBody>
      </p:sp>
      <p:sp>
        <p:nvSpPr>
          <p:cNvPr id="1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2805E-CE31-4B90-AD29-D02A3821EB2E}" type="slidenum">
              <a:rPr lang="en-US"/>
              <a:pPr/>
              <a:t>27</a:t>
            </a:fld>
            <a:endParaRPr lang="en-US"/>
          </a:p>
        </p:txBody>
      </p:sp>
      <p:sp>
        <p:nvSpPr>
          <p:cNvPr id="709634" name="Rectangle 2"/>
          <p:cNvSpPr>
            <a:spLocks noChangeArrowheads="1"/>
          </p:cNvSpPr>
          <p:nvPr/>
        </p:nvSpPr>
        <p:spPr bwMode="auto">
          <a:xfrm>
            <a:off x="319088" y="1654175"/>
            <a:ext cx="86328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9725" indent="-339725">
              <a:lnSpc>
                <a:spcPct val="9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2200">
                <a:latin typeface="Verdana" pitchFamily="34" charset="0"/>
              </a:rPr>
              <a:t>Two operational modes</a:t>
            </a:r>
          </a:p>
          <a:p>
            <a:pPr marL="742950" lvl="1" indent="-288925">
              <a:lnSpc>
                <a:spcPct val="90000"/>
              </a:lnSpc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4"/>
            </a:pPr>
            <a:r>
              <a:rPr lang="en-US" sz="2200">
                <a:latin typeface="Verdana" pitchFamily="34" charset="0"/>
              </a:rPr>
              <a:t>Ground = 10-15 seconds open/close</a:t>
            </a:r>
          </a:p>
          <a:p>
            <a:pPr marL="742950" lvl="1" indent="-288925">
              <a:lnSpc>
                <a:spcPct val="90000"/>
              </a:lnSpc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4"/>
            </a:pPr>
            <a:r>
              <a:rPr lang="en-US" sz="2200">
                <a:latin typeface="Verdana" pitchFamily="34" charset="0"/>
              </a:rPr>
              <a:t>Inflight = 2.4 seconds open/close</a:t>
            </a:r>
          </a:p>
        </p:txBody>
      </p:sp>
      <p:sp>
        <p:nvSpPr>
          <p:cNvPr id="709635" name="Text Box 3"/>
          <p:cNvSpPr txBox="1">
            <a:spLocks noChangeArrowheads="1"/>
          </p:cNvSpPr>
          <p:nvPr/>
        </p:nvSpPr>
        <p:spPr bwMode="auto">
          <a:xfrm>
            <a:off x="3916363" y="5464175"/>
            <a:ext cx="190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323" tIns="47163" rIns="94323" bIns="47163">
            <a:spAutoFit/>
          </a:bodyPr>
          <a:lstStyle/>
          <a:p>
            <a:pPr algn="ctr" defTabSz="847725" eaLnBrk="0" hangingPunct="0"/>
            <a:endParaRPr lang="en-US" sz="2200"/>
          </a:p>
        </p:txBody>
      </p:sp>
      <p:sp>
        <p:nvSpPr>
          <p:cNvPr id="709636" name="Text Box 4"/>
          <p:cNvSpPr txBox="1">
            <a:spLocks noChangeArrowheads="1"/>
          </p:cNvSpPr>
          <p:nvPr/>
        </p:nvSpPr>
        <p:spPr bwMode="auto">
          <a:xfrm>
            <a:off x="8961438" y="6184900"/>
            <a:ext cx="114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847725" eaLnBrk="0" hangingPunct="0">
              <a:spcBef>
                <a:spcPct val="50000"/>
              </a:spcBef>
            </a:pPr>
            <a:fld id="{DF0F1530-AD64-4B9A-9A34-3C6696FA386F}" type="slidenum">
              <a:rPr lang="en-US" sz="800"/>
              <a:pPr algn="r" defTabSz="847725" eaLnBrk="0" hangingPunct="0">
                <a:spcBef>
                  <a:spcPct val="50000"/>
                </a:spcBef>
              </a:pPr>
              <a:t>27</a:t>
            </a:fld>
            <a:endParaRPr lang="en-US" sz="800"/>
          </a:p>
        </p:txBody>
      </p:sp>
      <p:graphicFrame>
        <p:nvGraphicFramePr>
          <p:cNvPr id="709637" name="Object 5"/>
          <p:cNvGraphicFramePr>
            <a:graphicFrameLocks noChangeAspect="1"/>
          </p:cNvGraphicFramePr>
          <p:nvPr/>
        </p:nvGraphicFramePr>
        <p:xfrm>
          <a:off x="242888" y="3517900"/>
          <a:ext cx="37211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952381" imgH="2895238" progId="PBrush">
                  <p:embed/>
                </p:oleObj>
              </mc:Choice>
              <mc:Fallback>
                <p:oleObj name="Bitmap Image" r:id="rId3" imgW="5952381" imgH="2895238" progId="PBrush">
                  <p:embed/>
                  <p:pic>
                    <p:nvPicPr>
                      <p:cNvPr id="0" name="Picture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3517900"/>
                        <a:ext cx="372110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808080"/>
                            </a:solidFill>
                            <a:miter lim="800000"/>
                            <a:headEnd type="none" w="med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00363" y="4318000"/>
            <a:ext cx="1077912" cy="1084263"/>
            <a:chOff x="2812" y="810"/>
            <a:chExt cx="2242" cy="2255"/>
          </a:xfrm>
        </p:grpSpPr>
        <p:sp>
          <p:nvSpPr>
            <p:cNvPr id="709639" name="Oval 7"/>
            <p:cNvSpPr>
              <a:spLocks noChangeArrowheads="1"/>
            </p:cNvSpPr>
            <p:nvPr/>
          </p:nvSpPr>
          <p:spPr bwMode="auto">
            <a:xfrm rot="3900000">
              <a:off x="2805" y="817"/>
              <a:ext cx="2255" cy="22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41" y="1861"/>
              <a:ext cx="862" cy="879"/>
              <a:chOff x="3141" y="1861"/>
              <a:chExt cx="862" cy="879"/>
            </a:xfrm>
          </p:grpSpPr>
          <p:sp>
            <p:nvSpPr>
              <p:cNvPr id="709641" name="Freeform 9"/>
              <p:cNvSpPr>
                <a:spLocks/>
              </p:cNvSpPr>
              <p:nvPr/>
            </p:nvSpPr>
            <p:spPr bwMode="auto">
              <a:xfrm>
                <a:off x="3141" y="1869"/>
                <a:ext cx="860" cy="871"/>
              </a:xfrm>
              <a:custGeom>
                <a:avLst/>
                <a:gdLst/>
                <a:ahLst/>
                <a:cxnLst>
                  <a:cxn ang="0">
                    <a:pos x="852" y="36"/>
                  </a:cxn>
                  <a:cxn ang="0">
                    <a:pos x="859" y="96"/>
                  </a:cxn>
                  <a:cxn ang="0">
                    <a:pos x="845" y="152"/>
                  </a:cxn>
                  <a:cxn ang="0">
                    <a:pos x="613" y="702"/>
                  </a:cxn>
                  <a:cxn ang="0">
                    <a:pos x="572" y="760"/>
                  </a:cxn>
                  <a:cxn ang="0">
                    <a:pos x="547" y="796"/>
                  </a:cxn>
                  <a:cxn ang="0">
                    <a:pos x="524" y="802"/>
                  </a:cxn>
                  <a:cxn ang="0">
                    <a:pos x="492" y="811"/>
                  </a:cxn>
                  <a:cxn ang="0">
                    <a:pos x="455" y="820"/>
                  </a:cxn>
                  <a:cxn ang="0">
                    <a:pos x="344" y="835"/>
                  </a:cxn>
                  <a:cxn ang="0">
                    <a:pos x="0" y="870"/>
                  </a:cxn>
                  <a:cxn ang="0">
                    <a:pos x="52" y="867"/>
                  </a:cxn>
                  <a:cxn ang="0">
                    <a:pos x="78" y="757"/>
                  </a:cxn>
                  <a:cxn ang="0">
                    <a:pos x="434" y="718"/>
                  </a:cxn>
                  <a:cxn ang="0">
                    <a:pos x="463" y="710"/>
                  </a:cxn>
                  <a:cxn ang="0">
                    <a:pos x="485" y="700"/>
                  </a:cxn>
                  <a:cxn ang="0">
                    <a:pos x="503" y="670"/>
                  </a:cxn>
                  <a:cxn ang="0">
                    <a:pos x="683" y="255"/>
                  </a:cxn>
                  <a:cxn ang="0">
                    <a:pos x="711" y="156"/>
                  </a:cxn>
                  <a:cxn ang="0">
                    <a:pos x="720" y="85"/>
                  </a:cxn>
                  <a:cxn ang="0">
                    <a:pos x="731" y="43"/>
                  </a:cxn>
                  <a:cxn ang="0">
                    <a:pos x="744" y="23"/>
                  </a:cxn>
                  <a:cxn ang="0">
                    <a:pos x="774" y="0"/>
                  </a:cxn>
                  <a:cxn ang="0">
                    <a:pos x="798" y="3"/>
                  </a:cxn>
                  <a:cxn ang="0">
                    <a:pos x="831" y="14"/>
                  </a:cxn>
                  <a:cxn ang="0">
                    <a:pos x="852" y="36"/>
                  </a:cxn>
                </a:cxnLst>
                <a:rect l="0" t="0" r="r" b="b"/>
                <a:pathLst>
                  <a:path w="860" h="871">
                    <a:moveTo>
                      <a:pt x="852" y="36"/>
                    </a:moveTo>
                    <a:lnTo>
                      <a:pt x="859" y="96"/>
                    </a:lnTo>
                    <a:lnTo>
                      <a:pt x="845" y="152"/>
                    </a:lnTo>
                    <a:lnTo>
                      <a:pt x="613" y="702"/>
                    </a:lnTo>
                    <a:lnTo>
                      <a:pt x="572" y="760"/>
                    </a:lnTo>
                    <a:lnTo>
                      <a:pt x="547" y="796"/>
                    </a:lnTo>
                    <a:lnTo>
                      <a:pt x="524" y="802"/>
                    </a:lnTo>
                    <a:lnTo>
                      <a:pt x="492" y="811"/>
                    </a:lnTo>
                    <a:lnTo>
                      <a:pt x="455" y="820"/>
                    </a:lnTo>
                    <a:lnTo>
                      <a:pt x="344" y="835"/>
                    </a:lnTo>
                    <a:lnTo>
                      <a:pt x="0" y="870"/>
                    </a:lnTo>
                    <a:lnTo>
                      <a:pt x="52" y="867"/>
                    </a:lnTo>
                    <a:lnTo>
                      <a:pt x="78" y="757"/>
                    </a:lnTo>
                    <a:lnTo>
                      <a:pt x="434" y="718"/>
                    </a:lnTo>
                    <a:lnTo>
                      <a:pt x="463" y="710"/>
                    </a:lnTo>
                    <a:lnTo>
                      <a:pt x="485" y="700"/>
                    </a:lnTo>
                    <a:lnTo>
                      <a:pt x="503" y="670"/>
                    </a:lnTo>
                    <a:lnTo>
                      <a:pt x="683" y="255"/>
                    </a:lnTo>
                    <a:lnTo>
                      <a:pt x="711" y="156"/>
                    </a:lnTo>
                    <a:lnTo>
                      <a:pt x="720" y="85"/>
                    </a:lnTo>
                    <a:lnTo>
                      <a:pt x="731" y="43"/>
                    </a:lnTo>
                    <a:lnTo>
                      <a:pt x="744" y="23"/>
                    </a:lnTo>
                    <a:lnTo>
                      <a:pt x="774" y="0"/>
                    </a:lnTo>
                    <a:lnTo>
                      <a:pt x="798" y="3"/>
                    </a:lnTo>
                    <a:lnTo>
                      <a:pt x="831" y="14"/>
                    </a:lnTo>
                    <a:lnTo>
                      <a:pt x="852" y="36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3863" y="1861"/>
                <a:ext cx="140" cy="139"/>
                <a:chOff x="3863" y="1861"/>
                <a:chExt cx="140" cy="139"/>
              </a:xfrm>
            </p:grpSpPr>
            <p:sp>
              <p:nvSpPr>
                <p:cNvPr id="709643" name="Oval 11"/>
                <p:cNvSpPr>
                  <a:spLocks noChangeArrowheads="1"/>
                </p:cNvSpPr>
                <p:nvPr/>
              </p:nvSpPr>
              <p:spPr bwMode="auto">
                <a:xfrm rot="60000">
                  <a:off x="3863" y="1861"/>
                  <a:ext cx="140" cy="139"/>
                </a:xfrm>
                <a:prstGeom prst="ellipse">
                  <a:avLst/>
                </a:prstGeom>
                <a:solidFill>
                  <a:srgbClr val="5F5F5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644" name="Oval 12"/>
                <p:cNvSpPr>
                  <a:spLocks noChangeArrowheads="1"/>
                </p:cNvSpPr>
                <p:nvPr/>
              </p:nvSpPr>
              <p:spPr bwMode="auto">
                <a:xfrm rot="60000">
                  <a:off x="3902" y="1899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645" name="Freeform 13"/>
              <p:cNvSpPr>
                <a:spLocks/>
              </p:cNvSpPr>
              <p:nvPr/>
            </p:nvSpPr>
            <p:spPr bwMode="auto">
              <a:xfrm>
                <a:off x="3848" y="2039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2"/>
                  </a:cxn>
                  <a:cxn ang="0">
                    <a:pos x="82" y="34"/>
                  </a:cxn>
                  <a:cxn ang="0">
                    <a:pos x="115" y="35"/>
                  </a:cxn>
                </a:cxnLst>
                <a:rect l="0" t="0" r="r" b="b"/>
                <a:pathLst>
                  <a:path w="116" h="36">
                    <a:moveTo>
                      <a:pt x="0" y="0"/>
                    </a:moveTo>
                    <a:lnTo>
                      <a:pt x="24" y="22"/>
                    </a:lnTo>
                    <a:lnTo>
                      <a:pt x="82" y="34"/>
                    </a:lnTo>
                    <a:lnTo>
                      <a:pt x="115" y="3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646" name="Line 14"/>
              <p:cNvSpPr>
                <a:spLocks noChangeShapeType="1"/>
              </p:cNvSpPr>
              <p:nvPr/>
            </p:nvSpPr>
            <p:spPr bwMode="auto">
              <a:xfrm>
                <a:off x="3747" y="2308"/>
                <a:ext cx="10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47" name="Line 15"/>
              <p:cNvSpPr>
                <a:spLocks noChangeShapeType="1"/>
              </p:cNvSpPr>
              <p:nvPr/>
            </p:nvSpPr>
            <p:spPr bwMode="auto">
              <a:xfrm>
                <a:off x="3716" y="2366"/>
                <a:ext cx="87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48" name="Line 16"/>
              <p:cNvSpPr>
                <a:spLocks noChangeShapeType="1"/>
              </p:cNvSpPr>
              <p:nvPr/>
            </p:nvSpPr>
            <p:spPr bwMode="auto">
              <a:xfrm>
                <a:off x="3564" y="2585"/>
                <a:ext cx="36" cy="1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49" name="Line 17"/>
              <p:cNvSpPr>
                <a:spLocks noChangeShapeType="1"/>
              </p:cNvSpPr>
              <p:nvPr/>
            </p:nvSpPr>
            <p:spPr bwMode="auto">
              <a:xfrm flipH="1">
                <a:off x="3474" y="2595"/>
                <a:ext cx="22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50" name="Oval 18"/>
              <p:cNvSpPr>
                <a:spLocks noChangeArrowheads="1"/>
              </p:cNvSpPr>
              <p:nvPr/>
            </p:nvSpPr>
            <p:spPr bwMode="auto">
              <a:xfrm rot="60000">
                <a:off x="3867" y="2018"/>
                <a:ext cx="18" cy="20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51" name="Oval 19"/>
              <p:cNvSpPr>
                <a:spLocks noChangeArrowheads="1"/>
              </p:cNvSpPr>
              <p:nvPr/>
            </p:nvSpPr>
            <p:spPr bwMode="auto">
              <a:xfrm rot="60000">
                <a:off x="3935" y="2038"/>
                <a:ext cx="20" cy="18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652" name="Line 20"/>
            <p:cNvSpPr>
              <a:spLocks noChangeShapeType="1"/>
            </p:cNvSpPr>
            <p:nvPr/>
          </p:nvSpPr>
          <p:spPr bwMode="auto">
            <a:xfrm>
              <a:off x="3273" y="2624"/>
              <a:ext cx="31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801813" y="4572000"/>
            <a:ext cx="1268412" cy="1265238"/>
            <a:chOff x="750" y="1449"/>
            <a:chExt cx="2442" cy="2437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903" y="2040"/>
              <a:ext cx="1289" cy="885"/>
              <a:chOff x="1903" y="2040"/>
              <a:chExt cx="1289" cy="885"/>
            </a:xfrm>
          </p:grpSpPr>
          <p:sp>
            <p:nvSpPr>
              <p:cNvPr id="709655" name="Freeform 23"/>
              <p:cNvSpPr>
                <a:spLocks/>
              </p:cNvSpPr>
              <p:nvPr/>
            </p:nvSpPr>
            <p:spPr bwMode="auto">
              <a:xfrm>
                <a:off x="2332" y="2403"/>
                <a:ext cx="147" cy="1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47"/>
                  </a:cxn>
                  <a:cxn ang="0">
                    <a:pos x="81" y="149"/>
                  </a:cxn>
                  <a:cxn ang="0">
                    <a:pos x="146" y="87"/>
                  </a:cxn>
                  <a:cxn ang="0">
                    <a:pos x="69" y="0"/>
                  </a:cxn>
                </a:cxnLst>
                <a:rect l="0" t="0" r="r" b="b"/>
                <a:pathLst>
                  <a:path w="147" h="150">
                    <a:moveTo>
                      <a:pt x="69" y="0"/>
                    </a:moveTo>
                    <a:lnTo>
                      <a:pt x="0" y="47"/>
                    </a:lnTo>
                    <a:lnTo>
                      <a:pt x="81" y="149"/>
                    </a:lnTo>
                    <a:lnTo>
                      <a:pt x="146" y="87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2221" y="2040"/>
                <a:ext cx="644" cy="645"/>
                <a:chOff x="2221" y="2040"/>
                <a:chExt cx="644" cy="645"/>
              </a:xfrm>
            </p:grpSpPr>
            <p:sp>
              <p:nvSpPr>
                <p:cNvPr id="709657" name="Freeform 25"/>
                <p:cNvSpPr>
                  <a:spLocks/>
                </p:cNvSpPr>
                <p:nvPr/>
              </p:nvSpPr>
              <p:spPr bwMode="auto">
                <a:xfrm>
                  <a:off x="2221" y="2040"/>
                  <a:ext cx="644" cy="645"/>
                </a:xfrm>
                <a:custGeom>
                  <a:avLst/>
                  <a:gdLst/>
                  <a:ahLst/>
                  <a:cxnLst>
                    <a:cxn ang="0">
                      <a:pos x="361" y="154"/>
                    </a:cxn>
                    <a:cxn ang="0">
                      <a:pos x="367" y="0"/>
                    </a:cxn>
                    <a:cxn ang="0">
                      <a:pos x="325" y="147"/>
                    </a:cxn>
                    <a:cxn ang="0">
                      <a:pos x="148" y="289"/>
                    </a:cxn>
                    <a:cxn ang="0">
                      <a:pos x="0" y="289"/>
                    </a:cxn>
                    <a:cxn ang="0">
                      <a:pos x="145" y="323"/>
                    </a:cxn>
                    <a:cxn ang="0">
                      <a:pos x="291" y="500"/>
                    </a:cxn>
                    <a:cxn ang="0">
                      <a:pos x="289" y="644"/>
                    </a:cxn>
                    <a:cxn ang="0">
                      <a:pos x="329" y="496"/>
                    </a:cxn>
                    <a:cxn ang="0">
                      <a:pos x="500" y="354"/>
                    </a:cxn>
                    <a:cxn ang="0">
                      <a:pos x="643" y="368"/>
                    </a:cxn>
                    <a:cxn ang="0">
                      <a:pos x="497" y="332"/>
                    </a:cxn>
                    <a:cxn ang="0">
                      <a:pos x="492" y="277"/>
                    </a:cxn>
                    <a:cxn ang="0">
                      <a:pos x="515" y="257"/>
                    </a:cxn>
                    <a:cxn ang="0">
                      <a:pos x="509" y="234"/>
                    </a:cxn>
                    <a:cxn ang="0">
                      <a:pos x="445" y="153"/>
                    </a:cxn>
                    <a:cxn ang="0">
                      <a:pos x="422" y="149"/>
                    </a:cxn>
                    <a:cxn ang="0">
                      <a:pos x="404" y="166"/>
                    </a:cxn>
                    <a:cxn ang="0">
                      <a:pos x="361" y="154"/>
                    </a:cxn>
                  </a:cxnLst>
                  <a:rect l="0" t="0" r="r" b="b"/>
                  <a:pathLst>
                    <a:path w="644" h="645">
                      <a:moveTo>
                        <a:pt x="361" y="154"/>
                      </a:moveTo>
                      <a:lnTo>
                        <a:pt x="367" y="0"/>
                      </a:lnTo>
                      <a:lnTo>
                        <a:pt x="325" y="147"/>
                      </a:lnTo>
                      <a:lnTo>
                        <a:pt x="148" y="289"/>
                      </a:lnTo>
                      <a:lnTo>
                        <a:pt x="0" y="289"/>
                      </a:lnTo>
                      <a:lnTo>
                        <a:pt x="145" y="323"/>
                      </a:lnTo>
                      <a:lnTo>
                        <a:pt x="291" y="500"/>
                      </a:lnTo>
                      <a:lnTo>
                        <a:pt x="289" y="644"/>
                      </a:lnTo>
                      <a:lnTo>
                        <a:pt x="329" y="496"/>
                      </a:lnTo>
                      <a:lnTo>
                        <a:pt x="500" y="354"/>
                      </a:lnTo>
                      <a:lnTo>
                        <a:pt x="643" y="368"/>
                      </a:lnTo>
                      <a:lnTo>
                        <a:pt x="497" y="332"/>
                      </a:lnTo>
                      <a:lnTo>
                        <a:pt x="492" y="277"/>
                      </a:lnTo>
                      <a:lnTo>
                        <a:pt x="515" y="257"/>
                      </a:lnTo>
                      <a:lnTo>
                        <a:pt x="509" y="234"/>
                      </a:lnTo>
                      <a:lnTo>
                        <a:pt x="445" y="153"/>
                      </a:lnTo>
                      <a:lnTo>
                        <a:pt x="422" y="149"/>
                      </a:lnTo>
                      <a:lnTo>
                        <a:pt x="404" y="166"/>
                      </a:lnTo>
                      <a:lnTo>
                        <a:pt x="361" y="154"/>
                      </a:lnTo>
                    </a:path>
                  </a:pathLst>
                </a:custGeom>
                <a:solidFill>
                  <a:srgbClr val="969696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658" name="Oval 26"/>
                <p:cNvSpPr>
                  <a:spLocks noChangeArrowheads="1"/>
                </p:cNvSpPr>
                <p:nvPr/>
              </p:nvSpPr>
              <p:spPr bwMode="auto">
                <a:xfrm rot="60000">
                  <a:off x="2369" y="2186"/>
                  <a:ext cx="347" cy="350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65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547" y="2350"/>
                  <a:ext cx="1" cy="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660" name="Line 28"/>
                <p:cNvSpPr>
                  <a:spLocks noChangeShapeType="1"/>
                </p:cNvSpPr>
                <p:nvPr/>
              </p:nvSpPr>
              <p:spPr bwMode="auto">
                <a:xfrm>
                  <a:off x="2532" y="2363"/>
                  <a:ext cx="2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661" name="Freeform 29"/>
              <p:cNvSpPr>
                <a:spLocks/>
              </p:cNvSpPr>
              <p:nvPr/>
            </p:nvSpPr>
            <p:spPr bwMode="auto">
              <a:xfrm>
                <a:off x="2176" y="2419"/>
                <a:ext cx="265" cy="271"/>
              </a:xfrm>
              <a:custGeom>
                <a:avLst/>
                <a:gdLst/>
                <a:ahLst/>
                <a:cxnLst>
                  <a:cxn ang="0">
                    <a:pos x="132" y="270"/>
                  </a:cxn>
                  <a:cxn ang="0">
                    <a:pos x="264" y="160"/>
                  </a:cxn>
                  <a:cxn ang="0">
                    <a:pos x="132" y="0"/>
                  </a:cxn>
                  <a:cxn ang="0">
                    <a:pos x="0" y="108"/>
                  </a:cxn>
                  <a:cxn ang="0">
                    <a:pos x="132" y="270"/>
                  </a:cxn>
                </a:cxnLst>
                <a:rect l="0" t="0" r="r" b="b"/>
                <a:pathLst>
                  <a:path w="265" h="271">
                    <a:moveTo>
                      <a:pt x="132" y="270"/>
                    </a:moveTo>
                    <a:lnTo>
                      <a:pt x="264" y="160"/>
                    </a:lnTo>
                    <a:lnTo>
                      <a:pt x="132" y="0"/>
                    </a:lnTo>
                    <a:lnTo>
                      <a:pt x="0" y="108"/>
                    </a:lnTo>
                    <a:lnTo>
                      <a:pt x="132" y="27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662" name="Freeform 30"/>
              <p:cNvSpPr>
                <a:spLocks/>
              </p:cNvSpPr>
              <p:nvPr/>
            </p:nvSpPr>
            <p:spPr bwMode="auto">
              <a:xfrm>
                <a:off x="1951" y="2491"/>
                <a:ext cx="1241" cy="434"/>
              </a:xfrm>
              <a:custGeom>
                <a:avLst/>
                <a:gdLst/>
                <a:ahLst/>
                <a:cxnLst>
                  <a:cxn ang="0">
                    <a:pos x="24" y="179"/>
                  </a:cxn>
                  <a:cxn ang="0">
                    <a:pos x="0" y="113"/>
                  </a:cxn>
                  <a:cxn ang="0">
                    <a:pos x="178" y="4"/>
                  </a:cxn>
                  <a:cxn ang="0">
                    <a:pos x="196" y="0"/>
                  </a:cxn>
                  <a:cxn ang="0">
                    <a:pos x="215" y="18"/>
                  </a:cxn>
                  <a:cxn ang="0">
                    <a:pos x="376" y="216"/>
                  </a:cxn>
                  <a:cxn ang="0">
                    <a:pos x="491" y="218"/>
                  </a:cxn>
                  <a:cxn ang="0">
                    <a:pos x="488" y="305"/>
                  </a:cxn>
                  <a:cxn ang="0">
                    <a:pos x="532" y="328"/>
                  </a:cxn>
                  <a:cxn ang="0">
                    <a:pos x="541" y="329"/>
                  </a:cxn>
                  <a:cxn ang="0">
                    <a:pos x="556" y="329"/>
                  </a:cxn>
                  <a:cxn ang="0">
                    <a:pos x="632" y="294"/>
                  </a:cxn>
                  <a:cxn ang="0">
                    <a:pos x="710" y="257"/>
                  </a:cxn>
                  <a:cxn ang="0">
                    <a:pos x="778" y="234"/>
                  </a:cxn>
                  <a:cxn ang="0">
                    <a:pos x="942" y="184"/>
                  </a:cxn>
                  <a:cxn ang="0">
                    <a:pos x="1082" y="158"/>
                  </a:cxn>
                  <a:cxn ang="0">
                    <a:pos x="1152" y="149"/>
                  </a:cxn>
                  <a:cxn ang="0">
                    <a:pos x="1186" y="250"/>
                  </a:cxn>
                  <a:cxn ang="0">
                    <a:pos x="1240" y="246"/>
                  </a:cxn>
                  <a:cxn ang="0">
                    <a:pos x="1065" y="264"/>
                  </a:cxn>
                  <a:cxn ang="0">
                    <a:pos x="962" y="287"/>
                  </a:cxn>
                  <a:cxn ang="0">
                    <a:pos x="833" y="323"/>
                  </a:cxn>
                  <a:cxn ang="0">
                    <a:pos x="726" y="366"/>
                  </a:cxn>
                  <a:cxn ang="0">
                    <a:pos x="615" y="416"/>
                  </a:cxn>
                  <a:cxn ang="0">
                    <a:pos x="575" y="430"/>
                  </a:cxn>
                  <a:cxn ang="0">
                    <a:pos x="558" y="433"/>
                  </a:cxn>
                  <a:cxn ang="0">
                    <a:pos x="515" y="432"/>
                  </a:cxn>
                  <a:cxn ang="0">
                    <a:pos x="480" y="417"/>
                  </a:cxn>
                  <a:cxn ang="0">
                    <a:pos x="424" y="381"/>
                  </a:cxn>
                  <a:cxn ang="0">
                    <a:pos x="364" y="341"/>
                  </a:cxn>
                  <a:cxn ang="0">
                    <a:pos x="312" y="310"/>
                  </a:cxn>
                  <a:cxn ang="0">
                    <a:pos x="255" y="291"/>
                  </a:cxn>
                  <a:cxn ang="0">
                    <a:pos x="216" y="290"/>
                  </a:cxn>
                  <a:cxn ang="0">
                    <a:pos x="117" y="273"/>
                  </a:cxn>
                  <a:cxn ang="0">
                    <a:pos x="34" y="259"/>
                  </a:cxn>
                  <a:cxn ang="0">
                    <a:pos x="24" y="179"/>
                  </a:cxn>
                </a:cxnLst>
                <a:rect l="0" t="0" r="r" b="b"/>
                <a:pathLst>
                  <a:path w="1241" h="434">
                    <a:moveTo>
                      <a:pt x="24" y="179"/>
                    </a:moveTo>
                    <a:lnTo>
                      <a:pt x="0" y="113"/>
                    </a:lnTo>
                    <a:lnTo>
                      <a:pt x="178" y="4"/>
                    </a:lnTo>
                    <a:lnTo>
                      <a:pt x="196" y="0"/>
                    </a:lnTo>
                    <a:lnTo>
                      <a:pt x="215" y="18"/>
                    </a:lnTo>
                    <a:lnTo>
                      <a:pt x="376" y="216"/>
                    </a:lnTo>
                    <a:lnTo>
                      <a:pt x="491" y="218"/>
                    </a:lnTo>
                    <a:lnTo>
                      <a:pt x="488" y="305"/>
                    </a:lnTo>
                    <a:lnTo>
                      <a:pt x="532" y="328"/>
                    </a:lnTo>
                    <a:lnTo>
                      <a:pt x="541" y="329"/>
                    </a:lnTo>
                    <a:lnTo>
                      <a:pt x="556" y="329"/>
                    </a:lnTo>
                    <a:lnTo>
                      <a:pt x="632" y="294"/>
                    </a:lnTo>
                    <a:lnTo>
                      <a:pt x="710" y="257"/>
                    </a:lnTo>
                    <a:lnTo>
                      <a:pt x="778" y="234"/>
                    </a:lnTo>
                    <a:lnTo>
                      <a:pt x="942" y="184"/>
                    </a:lnTo>
                    <a:lnTo>
                      <a:pt x="1082" y="158"/>
                    </a:lnTo>
                    <a:lnTo>
                      <a:pt x="1152" y="149"/>
                    </a:lnTo>
                    <a:lnTo>
                      <a:pt x="1186" y="250"/>
                    </a:lnTo>
                    <a:lnTo>
                      <a:pt x="1240" y="246"/>
                    </a:lnTo>
                    <a:lnTo>
                      <a:pt x="1065" y="264"/>
                    </a:lnTo>
                    <a:lnTo>
                      <a:pt x="962" y="287"/>
                    </a:lnTo>
                    <a:lnTo>
                      <a:pt x="833" y="323"/>
                    </a:lnTo>
                    <a:lnTo>
                      <a:pt x="726" y="366"/>
                    </a:lnTo>
                    <a:lnTo>
                      <a:pt x="615" y="416"/>
                    </a:lnTo>
                    <a:lnTo>
                      <a:pt x="575" y="430"/>
                    </a:lnTo>
                    <a:lnTo>
                      <a:pt x="558" y="433"/>
                    </a:lnTo>
                    <a:lnTo>
                      <a:pt x="515" y="432"/>
                    </a:lnTo>
                    <a:lnTo>
                      <a:pt x="480" y="417"/>
                    </a:lnTo>
                    <a:lnTo>
                      <a:pt x="424" y="381"/>
                    </a:lnTo>
                    <a:lnTo>
                      <a:pt x="364" y="341"/>
                    </a:lnTo>
                    <a:lnTo>
                      <a:pt x="312" y="310"/>
                    </a:lnTo>
                    <a:lnTo>
                      <a:pt x="255" y="291"/>
                    </a:lnTo>
                    <a:lnTo>
                      <a:pt x="216" y="290"/>
                    </a:lnTo>
                    <a:lnTo>
                      <a:pt x="117" y="273"/>
                    </a:lnTo>
                    <a:lnTo>
                      <a:pt x="34" y="259"/>
                    </a:lnTo>
                    <a:lnTo>
                      <a:pt x="24" y="179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903" y="2606"/>
                <a:ext cx="146" cy="144"/>
                <a:chOff x="1903" y="2606"/>
                <a:chExt cx="146" cy="144"/>
              </a:xfrm>
            </p:grpSpPr>
            <p:sp>
              <p:nvSpPr>
                <p:cNvPr id="709664" name="Oval 32"/>
                <p:cNvSpPr>
                  <a:spLocks noChangeArrowheads="1"/>
                </p:cNvSpPr>
                <p:nvPr/>
              </p:nvSpPr>
              <p:spPr bwMode="auto">
                <a:xfrm rot="120000">
                  <a:off x="1903" y="2606"/>
                  <a:ext cx="146" cy="144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665" name="Oval 33"/>
                <p:cNvSpPr>
                  <a:spLocks noChangeArrowheads="1"/>
                </p:cNvSpPr>
                <p:nvPr/>
              </p:nvSpPr>
              <p:spPr bwMode="auto">
                <a:xfrm rot="120000">
                  <a:off x="1943" y="2648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666" name="Line 34"/>
              <p:cNvSpPr>
                <a:spLocks noChangeShapeType="1"/>
              </p:cNvSpPr>
              <p:nvPr/>
            </p:nvSpPr>
            <p:spPr bwMode="auto">
              <a:xfrm>
                <a:off x="2661" y="2749"/>
                <a:ext cx="13" cy="1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67" name="Line 35"/>
              <p:cNvSpPr>
                <a:spLocks noChangeShapeType="1"/>
              </p:cNvSpPr>
              <p:nvPr/>
            </p:nvSpPr>
            <p:spPr bwMode="auto">
              <a:xfrm>
                <a:off x="2726" y="2725"/>
                <a:ext cx="63" cy="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68" name="Line 36"/>
              <p:cNvSpPr>
                <a:spLocks noChangeShapeType="1"/>
              </p:cNvSpPr>
              <p:nvPr/>
            </p:nvSpPr>
            <p:spPr bwMode="auto">
              <a:xfrm flipH="1">
                <a:off x="3016" y="2647"/>
                <a:ext cx="24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69" name="Freeform 37"/>
              <p:cNvSpPr>
                <a:spLocks/>
              </p:cNvSpPr>
              <p:nvPr/>
            </p:nvSpPr>
            <p:spPr bwMode="auto">
              <a:xfrm>
                <a:off x="2174" y="2712"/>
                <a:ext cx="268" cy="19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80" y="0"/>
                  </a:cxn>
                  <a:cxn ang="0">
                    <a:pos x="267" y="3"/>
                  </a:cxn>
                  <a:cxn ang="0">
                    <a:pos x="261" y="198"/>
                  </a:cxn>
                  <a:cxn ang="0">
                    <a:pos x="260" y="193"/>
                  </a:cxn>
                </a:cxnLst>
                <a:rect l="0" t="0" r="r" b="b"/>
                <a:pathLst>
                  <a:path w="268" h="199">
                    <a:moveTo>
                      <a:pt x="0" y="69"/>
                    </a:moveTo>
                    <a:lnTo>
                      <a:pt x="80" y="0"/>
                    </a:lnTo>
                    <a:lnTo>
                      <a:pt x="267" y="3"/>
                    </a:lnTo>
                    <a:lnTo>
                      <a:pt x="261" y="198"/>
                    </a:lnTo>
                    <a:lnTo>
                      <a:pt x="260" y="193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670" name="Freeform 38"/>
              <p:cNvSpPr>
                <a:spLocks/>
              </p:cNvSpPr>
              <p:nvPr/>
            </p:nvSpPr>
            <p:spPr bwMode="auto">
              <a:xfrm>
                <a:off x="2078" y="2532"/>
                <a:ext cx="67" cy="201"/>
              </a:xfrm>
              <a:custGeom>
                <a:avLst/>
                <a:gdLst/>
                <a:ahLst/>
                <a:cxnLst>
                  <a:cxn ang="0">
                    <a:pos x="62" y="197"/>
                  </a:cxn>
                  <a:cxn ang="0">
                    <a:pos x="66" y="2"/>
                  </a:cxn>
                  <a:cxn ang="0">
                    <a:pos x="3" y="0"/>
                  </a:cxn>
                  <a:cxn ang="0">
                    <a:pos x="0" y="200"/>
                  </a:cxn>
                  <a:cxn ang="0">
                    <a:pos x="62" y="197"/>
                  </a:cxn>
                </a:cxnLst>
                <a:rect l="0" t="0" r="r" b="b"/>
                <a:pathLst>
                  <a:path w="67" h="201">
                    <a:moveTo>
                      <a:pt x="62" y="197"/>
                    </a:moveTo>
                    <a:lnTo>
                      <a:pt x="66" y="2"/>
                    </a:lnTo>
                    <a:lnTo>
                      <a:pt x="3" y="0"/>
                    </a:lnTo>
                    <a:lnTo>
                      <a:pt x="0" y="200"/>
                    </a:lnTo>
                    <a:lnTo>
                      <a:pt x="62" y="197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671" name="Oval 39"/>
              <p:cNvSpPr>
                <a:spLocks noChangeArrowheads="1"/>
              </p:cNvSpPr>
              <p:nvPr/>
            </p:nvSpPr>
            <p:spPr bwMode="auto">
              <a:xfrm rot="60000">
                <a:off x="2088" y="2513"/>
                <a:ext cx="53" cy="5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72" name="Oval 40"/>
              <p:cNvSpPr>
                <a:spLocks noChangeArrowheads="1"/>
              </p:cNvSpPr>
              <p:nvPr/>
            </p:nvSpPr>
            <p:spPr bwMode="auto">
              <a:xfrm rot="60000">
                <a:off x="2079" y="2704"/>
                <a:ext cx="56" cy="5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73" name="Oval 41"/>
              <p:cNvSpPr>
                <a:spLocks noChangeArrowheads="1"/>
              </p:cNvSpPr>
              <p:nvPr/>
            </p:nvSpPr>
            <p:spPr bwMode="auto">
              <a:xfrm rot="60000">
                <a:off x="2096" y="2719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74" name="Oval 42"/>
              <p:cNvSpPr>
                <a:spLocks noChangeArrowheads="1"/>
              </p:cNvSpPr>
              <p:nvPr/>
            </p:nvSpPr>
            <p:spPr bwMode="auto">
              <a:xfrm rot="60000">
                <a:off x="2103" y="253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675" name="Oval 43"/>
            <p:cNvSpPr>
              <a:spLocks noChangeArrowheads="1"/>
            </p:cNvSpPr>
            <p:nvPr/>
          </p:nvSpPr>
          <p:spPr bwMode="auto">
            <a:xfrm rot="60000">
              <a:off x="750" y="1449"/>
              <a:ext cx="2439" cy="243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 flipH="1">
            <a:off x="228600" y="4305300"/>
            <a:ext cx="1077913" cy="1085850"/>
            <a:chOff x="2812" y="810"/>
            <a:chExt cx="2242" cy="2255"/>
          </a:xfrm>
        </p:grpSpPr>
        <p:sp>
          <p:nvSpPr>
            <p:cNvPr id="709677" name="Oval 45"/>
            <p:cNvSpPr>
              <a:spLocks noChangeArrowheads="1"/>
            </p:cNvSpPr>
            <p:nvPr/>
          </p:nvSpPr>
          <p:spPr bwMode="auto">
            <a:xfrm rot="3900000">
              <a:off x="2805" y="817"/>
              <a:ext cx="2255" cy="22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141" y="1861"/>
              <a:ext cx="862" cy="879"/>
              <a:chOff x="3141" y="1861"/>
              <a:chExt cx="862" cy="879"/>
            </a:xfrm>
          </p:grpSpPr>
          <p:sp>
            <p:nvSpPr>
              <p:cNvPr id="709679" name="Freeform 47"/>
              <p:cNvSpPr>
                <a:spLocks/>
              </p:cNvSpPr>
              <p:nvPr/>
            </p:nvSpPr>
            <p:spPr bwMode="auto">
              <a:xfrm>
                <a:off x="3141" y="1869"/>
                <a:ext cx="860" cy="871"/>
              </a:xfrm>
              <a:custGeom>
                <a:avLst/>
                <a:gdLst/>
                <a:ahLst/>
                <a:cxnLst>
                  <a:cxn ang="0">
                    <a:pos x="852" y="36"/>
                  </a:cxn>
                  <a:cxn ang="0">
                    <a:pos x="859" y="96"/>
                  </a:cxn>
                  <a:cxn ang="0">
                    <a:pos x="845" y="152"/>
                  </a:cxn>
                  <a:cxn ang="0">
                    <a:pos x="613" y="702"/>
                  </a:cxn>
                  <a:cxn ang="0">
                    <a:pos x="572" y="760"/>
                  </a:cxn>
                  <a:cxn ang="0">
                    <a:pos x="547" y="796"/>
                  </a:cxn>
                  <a:cxn ang="0">
                    <a:pos x="524" y="802"/>
                  </a:cxn>
                  <a:cxn ang="0">
                    <a:pos x="492" y="811"/>
                  </a:cxn>
                  <a:cxn ang="0">
                    <a:pos x="455" y="820"/>
                  </a:cxn>
                  <a:cxn ang="0">
                    <a:pos x="344" y="835"/>
                  </a:cxn>
                  <a:cxn ang="0">
                    <a:pos x="0" y="870"/>
                  </a:cxn>
                  <a:cxn ang="0">
                    <a:pos x="52" y="867"/>
                  </a:cxn>
                  <a:cxn ang="0">
                    <a:pos x="78" y="757"/>
                  </a:cxn>
                  <a:cxn ang="0">
                    <a:pos x="434" y="718"/>
                  </a:cxn>
                  <a:cxn ang="0">
                    <a:pos x="463" y="710"/>
                  </a:cxn>
                  <a:cxn ang="0">
                    <a:pos x="485" y="700"/>
                  </a:cxn>
                  <a:cxn ang="0">
                    <a:pos x="503" y="670"/>
                  </a:cxn>
                  <a:cxn ang="0">
                    <a:pos x="683" y="255"/>
                  </a:cxn>
                  <a:cxn ang="0">
                    <a:pos x="711" y="156"/>
                  </a:cxn>
                  <a:cxn ang="0">
                    <a:pos x="720" y="85"/>
                  </a:cxn>
                  <a:cxn ang="0">
                    <a:pos x="731" y="43"/>
                  </a:cxn>
                  <a:cxn ang="0">
                    <a:pos x="744" y="23"/>
                  </a:cxn>
                  <a:cxn ang="0">
                    <a:pos x="774" y="0"/>
                  </a:cxn>
                  <a:cxn ang="0">
                    <a:pos x="798" y="3"/>
                  </a:cxn>
                  <a:cxn ang="0">
                    <a:pos x="831" y="14"/>
                  </a:cxn>
                  <a:cxn ang="0">
                    <a:pos x="852" y="36"/>
                  </a:cxn>
                </a:cxnLst>
                <a:rect l="0" t="0" r="r" b="b"/>
                <a:pathLst>
                  <a:path w="860" h="871">
                    <a:moveTo>
                      <a:pt x="852" y="36"/>
                    </a:moveTo>
                    <a:lnTo>
                      <a:pt x="859" y="96"/>
                    </a:lnTo>
                    <a:lnTo>
                      <a:pt x="845" y="152"/>
                    </a:lnTo>
                    <a:lnTo>
                      <a:pt x="613" y="702"/>
                    </a:lnTo>
                    <a:lnTo>
                      <a:pt x="572" y="760"/>
                    </a:lnTo>
                    <a:lnTo>
                      <a:pt x="547" y="796"/>
                    </a:lnTo>
                    <a:lnTo>
                      <a:pt x="524" y="802"/>
                    </a:lnTo>
                    <a:lnTo>
                      <a:pt x="492" y="811"/>
                    </a:lnTo>
                    <a:lnTo>
                      <a:pt x="455" y="820"/>
                    </a:lnTo>
                    <a:lnTo>
                      <a:pt x="344" y="835"/>
                    </a:lnTo>
                    <a:lnTo>
                      <a:pt x="0" y="870"/>
                    </a:lnTo>
                    <a:lnTo>
                      <a:pt x="52" y="867"/>
                    </a:lnTo>
                    <a:lnTo>
                      <a:pt x="78" y="757"/>
                    </a:lnTo>
                    <a:lnTo>
                      <a:pt x="434" y="718"/>
                    </a:lnTo>
                    <a:lnTo>
                      <a:pt x="463" y="710"/>
                    </a:lnTo>
                    <a:lnTo>
                      <a:pt x="485" y="700"/>
                    </a:lnTo>
                    <a:lnTo>
                      <a:pt x="503" y="670"/>
                    </a:lnTo>
                    <a:lnTo>
                      <a:pt x="683" y="255"/>
                    </a:lnTo>
                    <a:lnTo>
                      <a:pt x="711" y="156"/>
                    </a:lnTo>
                    <a:lnTo>
                      <a:pt x="720" y="85"/>
                    </a:lnTo>
                    <a:lnTo>
                      <a:pt x="731" y="43"/>
                    </a:lnTo>
                    <a:lnTo>
                      <a:pt x="744" y="23"/>
                    </a:lnTo>
                    <a:lnTo>
                      <a:pt x="774" y="0"/>
                    </a:lnTo>
                    <a:lnTo>
                      <a:pt x="798" y="3"/>
                    </a:lnTo>
                    <a:lnTo>
                      <a:pt x="831" y="14"/>
                    </a:lnTo>
                    <a:lnTo>
                      <a:pt x="852" y="36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48"/>
              <p:cNvGrpSpPr>
                <a:grpSpLocks/>
              </p:cNvGrpSpPr>
              <p:nvPr/>
            </p:nvGrpSpPr>
            <p:grpSpPr bwMode="auto">
              <a:xfrm>
                <a:off x="3863" y="1861"/>
                <a:ext cx="140" cy="139"/>
                <a:chOff x="3863" y="1861"/>
                <a:chExt cx="140" cy="139"/>
              </a:xfrm>
            </p:grpSpPr>
            <p:sp>
              <p:nvSpPr>
                <p:cNvPr id="709681" name="Oval 49"/>
                <p:cNvSpPr>
                  <a:spLocks noChangeArrowheads="1"/>
                </p:cNvSpPr>
                <p:nvPr/>
              </p:nvSpPr>
              <p:spPr bwMode="auto">
                <a:xfrm rot="60000">
                  <a:off x="3863" y="1861"/>
                  <a:ext cx="140" cy="139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682" name="Oval 50"/>
                <p:cNvSpPr>
                  <a:spLocks noChangeArrowheads="1"/>
                </p:cNvSpPr>
                <p:nvPr/>
              </p:nvSpPr>
              <p:spPr bwMode="auto">
                <a:xfrm rot="60000">
                  <a:off x="3902" y="1899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683" name="Freeform 51"/>
              <p:cNvSpPr>
                <a:spLocks/>
              </p:cNvSpPr>
              <p:nvPr/>
            </p:nvSpPr>
            <p:spPr bwMode="auto">
              <a:xfrm>
                <a:off x="3848" y="2039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2"/>
                  </a:cxn>
                  <a:cxn ang="0">
                    <a:pos x="82" y="34"/>
                  </a:cxn>
                  <a:cxn ang="0">
                    <a:pos x="115" y="35"/>
                  </a:cxn>
                </a:cxnLst>
                <a:rect l="0" t="0" r="r" b="b"/>
                <a:pathLst>
                  <a:path w="116" h="36">
                    <a:moveTo>
                      <a:pt x="0" y="0"/>
                    </a:moveTo>
                    <a:lnTo>
                      <a:pt x="24" y="22"/>
                    </a:lnTo>
                    <a:lnTo>
                      <a:pt x="82" y="34"/>
                    </a:lnTo>
                    <a:lnTo>
                      <a:pt x="115" y="3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684" name="Line 52"/>
              <p:cNvSpPr>
                <a:spLocks noChangeShapeType="1"/>
              </p:cNvSpPr>
              <p:nvPr/>
            </p:nvSpPr>
            <p:spPr bwMode="auto">
              <a:xfrm>
                <a:off x="3747" y="2308"/>
                <a:ext cx="10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85" name="Line 53"/>
              <p:cNvSpPr>
                <a:spLocks noChangeShapeType="1"/>
              </p:cNvSpPr>
              <p:nvPr/>
            </p:nvSpPr>
            <p:spPr bwMode="auto">
              <a:xfrm>
                <a:off x="3716" y="2366"/>
                <a:ext cx="87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86" name="Line 54"/>
              <p:cNvSpPr>
                <a:spLocks noChangeShapeType="1"/>
              </p:cNvSpPr>
              <p:nvPr/>
            </p:nvSpPr>
            <p:spPr bwMode="auto">
              <a:xfrm>
                <a:off x="3564" y="2585"/>
                <a:ext cx="36" cy="1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87" name="Line 55"/>
              <p:cNvSpPr>
                <a:spLocks noChangeShapeType="1"/>
              </p:cNvSpPr>
              <p:nvPr/>
            </p:nvSpPr>
            <p:spPr bwMode="auto">
              <a:xfrm flipH="1">
                <a:off x="3474" y="2595"/>
                <a:ext cx="22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88" name="Oval 56"/>
              <p:cNvSpPr>
                <a:spLocks noChangeArrowheads="1"/>
              </p:cNvSpPr>
              <p:nvPr/>
            </p:nvSpPr>
            <p:spPr bwMode="auto">
              <a:xfrm rot="60000">
                <a:off x="3867" y="2018"/>
                <a:ext cx="18" cy="20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689" name="Oval 57"/>
              <p:cNvSpPr>
                <a:spLocks noChangeArrowheads="1"/>
              </p:cNvSpPr>
              <p:nvPr/>
            </p:nvSpPr>
            <p:spPr bwMode="auto">
              <a:xfrm rot="60000">
                <a:off x="3935" y="2038"/>
                <a:ext cx="20" cy="18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690" name="Line 58"/>
            <p:cNvSpPr>
              <a:spLocks noChangeShapeType="1"/>
            </p:cNvSpPr>
            <p:nvPr/>
          </p:nvSpPr>
          <p:spPr bwMode="auto">
            <a:xfrm>
              <a:off x="3273" y="2624"/>
              <a:ext cx="31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 flipH="1">
            <a:off x="1130300" y="4570413"/>
            <a:ext cx="1268413" cy="1265237"/>
            <a:chOff x="750" y="1449"/>
            <a:chExt cx="2442" cy="2437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1903" y="2040"/>
              <a:ext cx="1289" cy="885"/>
              <a:chOff x="1903" y="2040"/>
              <a:chExt cx="1289" cy="885"/>
            </a:xfrm>
          </p:grpSpPr>
          <p:sp>
            <p:nvSpPr>
              <p:cNvPr id="709693" name="Freeform 61"/>
              <p:cNvSpPr>
                <a:spLocks/>
              </p:cNvSpPr>
              <p:nvPr/>
            </p:nvSpPr>
            <p:spPr bwMode="auto">
              <a:xfrm>
                <a:off x="2332" y="2403"/>
                <a:ext cx="147" cy="1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47"/>
                  </a:cxn>
                  <a:cxn ang="0">
                    <a:pos x="81" y="149"/>
                  </a:cxn>
                  <a:cxn ang="0">
                    <a:pos x="146" y="87"/>
                  </a:cxn>
                  <a:cxn ang="0">
                    <a:pos x="69" y="0"/>
                  </a:cxn>
                </a:cxnLst>
                <a:rect l="0" t="0" r="r" b="b"/>
                <a:pathLst>
                  <a:path w="147" h="150">
                    <a:moveTo>
                      <a:pt x="69" y="0"/>
                    </a:moveTo>
                    <a:lnTo>
                      <a:pt x="0" y="47"/>
                    </a:lnTo>
                    <a:lnTo>
                      <a:pt x="81" y="149"/>
                    </a:lnTo>
                    <a:lnTo>
                      <a:pt x="146" y="87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21" y="2040"/>
                <a:ext cx="644" cy="645"/>
                <a:chOff x="2221" y="2040"/>
                <a:chExt cx="644" cy="645"/>
              </a:xfrm>
            </p:grpSpPr>
            <p:sp>
              <p:nvSpPr>
                <p:cNvPr id="709695" name="Freeform 63"/>
                <p:cNvSpPr>
                  <a:spLocks/>
                </p:cNvSpPr>
                <p:nvPr/>
              </p:nvSpPr>
              <p:spPr bwMode="auto">
                <a:xfrm>
                  <a:off x="2221" y="2040"/>
                  <a:ext cx="644" cy="645"/>
                </a:xfrm>
                <a:custGeom>
                  <a:avLst/>
                  <a:gdLst/>
                  <a:ahLst/>
                  <a:cxnLst>
                    <a:cxn ang="0">
                      <a:pos x="361" y="154"/>
                    </a:cxn>
                    <a:cxn ang="0">
                      <a:pos x="367" y="0"/>
                    </a:cxn>
                    <a:cxn ang="0">
                      <a:pos x="325" y="147"/>
                    </a:cxn>
                    <a:cxn ang="0">
                      <a:pos x="148" y="289"/>
                    </a:cxn>
                    <a:cxn ang="0">
                      <a:pos x="0" y="289"/>
                    </a:cxn>
                    <a:cxn ang="0">
                      <a:pos x="145" y="323"/>
                    </a:cxn>
                    <a:cxn ang="0">
                      <a:pos x="291" y="500"/>
                    </a:cxn>
                    <a:cxn ang="0">
                      <a:pos x="289" y="644"/>
                    </a:cxn>
                    <a:cxn ang="0">
                      <a:pos x="329" y="496"/>
                    </a:cxn>
                    <a:cxn ang="0">
                      <a:pos x="500" y="354"/>
                    </a:cxn>
                    <a:cxn ang="0">
                      <a:pos x="643" y="368"/>
                    </a:cxn>
                    <a:cxn ang="0">
                      <a:pos x="497" y="332"/>
                    </a:cxn>
                    <a:cxn ang="0">
                      <a:pos x="492" y="277"/>
                    </a:cxn>
                    <a:cxn ang="0">
                      <a:pos x="515" y="257"/>
                    </a:cxn>
                    <a:cxn ang="0">
                      <a:pos x="509" y="234"/>
                    </a:cxn>
                    <a:cxn ang="0">
                      <a:pos x="445" y="153"/>
                    </a:cxn>
                    <a:cxn ang="0">
                      <a:pos x="422" y="149"/>
                    </a:cxn>
                    <a:cxn ang="0">
                      <a:pos x="404" y="166"/>
                    </a:cxn>
                    <a:cxn ang="0">
                      <a:pos x="361" y="154"/>
                    </a:cxn>
                  </a:cxnLst>
                  <a:rect l="0" t="0" r="r" b="b"/>
                  <a:pathLst>
                    <a:path w="644" h="645">
                      <a:moveTo>
                        <a:pt x="361" y="154"/>
                      </a:moveTo>
                      <a:lnTo>
                        <a:pt x="367" y="0"/>
                      </a:lnTo>
                      <a:lnTo>
                        <a:pt x="325" y="147"/>
                      </a:lnTo>
                      <a:lnTo>
                        <a:pt x="148" y="289"/>
                      </a:lnTo>
                      <a:lnTo>
                        <a:pt x="0" y="289"/>
                      </a:lnTo>
                      <a:lnTo>
                        <a:pt x="145" y="323"/>
                      </a:lnTo>
                      <a:lnTo>
                        <a:pt x="291" y="500"/>
                      </a:lnTo>
                      <a:lnTo>
                        <a:pt x="289" y="644"/>
                      </a:lnTo>
                      <a:lnTo>
                        <a:pt x="329" y="496"/>
                      </a:lnTo>
                      <a:lnTo>
                        <a:pt x="500" y="354"/>
                      </a:lnTo>
                      <a:lnTo>
                        <a:pt x="643" y="368"/>
                      </a:lnTo>
                      <a:lnTo>
                        <a:pt x="497" y="332"/>
                      </a:lnTo>
                      <a:lnTo>
                        <a:pt x="492" y="277"/>
                      </a:lnTo>
                      <a:lnTo>
                        <a:pt x="515" y="257"/>
                      </a:lnTo>
                      <a:lnTo>
                        <a:pt x="509" y="234"/>
                      </a:lnTo>
                      <a:lnTo>
                        <a:pt x="445" y="153"/>
                      </a:lnTo>
                      <a:lnTo>
                        <a:pt x="422" y="149"/>
                      </a:lnTo>
                      <a:lnTo>
                        <a:pt x="404" y="166"/>
                      </a:lnTo>
                      <a:lnTo>
                        <a:pt x="361" y="154"/>
                      </a:lnTo>
                    </a:path>
                  </a:pathLst>
                </a:custGeom>
                <a:solidFill>
                  <a:srgbClr val="969696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696" name="Oval 64"/>
                <p:cNvSpPr>
                  <a:spLocks noChangeArrowheads="1"/>
                </p:cNvSpPr>
                <p:nvPr/>
              </p:nvSpPr>
              <p:spPr bwMode="auto">
                <a:xfrm rot="60000">
                  <a:off x="2369" y="2186"/>
                  <a:ext cx="347" cy="350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697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547" y="2350"/>
                  <a:ext cx="1" cy="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698" name="Line 66"/>
                <p:cNvSpPr>
                  <a:spLocks noChangeShapeType="1"/>
                </p:cNvSpPr>
                <p:nvPr/>
              </p:nvSpPr>
              <p:spPr bwMode="auto">
                <a:xfrm>
                  <a:off x="2532" y="2363"/>
                  <a:ext cx="2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699" name="Freeform 67"/>
              <p:cNvSpPr>
                <a:spLocks/>
              </p:cNvSpPr>
              <p:nvPr/>
            </p:nvSpPr>
            <p:spPr bwMode="auto">
              <a:xfrm>
                <a:off x="2176" y="2419"/>
                <a:ext cx="265" cy="271"/>
              </a:xfrm>
              <a:custGeom>
                <a:avLst/>
                <a:gdLst/>
                <a:ahLst/>
                <a:cxnLst>
                  <a:cxn ang="0">
                    <a:pos x="132" y="270"/>
                  </a:cxn>
                  <a:cxn ang="0">
                    <a:pos x="264" y="160"/>
                  </a:cxn>
                  <a:cxn ang="0">
                    <a:pos x="132" y="0"/>
                  </a:cxn>
                  <a:cxn ang="0">
                    <a:pos x="0" y="108"/>
                  </a:cxn>
                  <a:cxn ang="0">
                    <a:pos x="132" y="270"/>
                  </a:cxn>
                </a:cxnLst>
                <a:rect l="0" t="0" r="r" b="b"/>
                <a:pathLst>
                  <a:path w="265" h="271">
                    <a:moveTo>
                      <a:pt x="132" y="270"/>
                    </a:moveTo>
                    <a:lnTo>
                      <a:pt x="264" y="160"/>
                    </a:lnTo>
                    <a:lnTo>
                      <a:pt x="132" y="0"/>
                    </a:lnTo>
                    <a:lnTo>
                      <a:pt x="0" y="108"/>
                    </a:lnTo>
                    <a:lnTo>
                      <a:pt x="132" y="27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00" name="Freeform 68"/>
              <p:cNvSpPr>
                <a:spLocks/>
              </p:cNvSpPr>
              <p:nvPr/>
            </p:nvSpPr>
            <p:spPr bwMode="auto">
              <a:xfrm>
                <a:off x="1951" y="2491"/>
                <a:ext cx="1241" cy="434"/>
              </a:xfrm>
              <a:custGeom>
                <a:avLst/>
                <a:gdLst/>
                <a:ahLst/>
                <a:cxnLst>
                  <a:cxn ang="0">
                    <a:pos x="24" y="179"/>
                  </a:cxn>
                  <a:cxn ang="0">
                    <a:pos x="0" y="113"/>
                  </a:cxn>
                  <a:cxn ang="0">
                    <a:pos x="178" y="4"/>
                  </a:cxn>
                  <a:cxn ang="0">
                    <a:pos x="196" y="0"/>
                  </a:cxn>
                  <a:cxn ang="0">
                    <a:pos x="215" y="18"/>
                  </a:cxn>
                  <a:cxn ang="0">
                    <a:pos x="376" y="216"/>
                  </a:cxn>
                  <a:cxn ang="0">
                    <a:pos x="491" y="218"/>
                  </a:cxn>
                  <a:cxn ang="0">
                    <a:pos x="488" y="305"/>
                  </a:cxn>
                  <a:cxn ang="0">
                    <a:pos x="532" y="328"/>
                  </a:cxn>
                  <a:cxn ang="0">
                    <a:pos x="541" y="329"/>
                  </a:cxn>
                  <a:cxn ang="0">
                    <a:pos x="556" y="329"/>
                  </a:cxn>
                  <a:cxn ang="0">
                    <a:pos x="632" y="294"/>
                  </a:cxn>
                  <a:cxn ang="0">
                    <a:pos x="710" y="257"/>
                  </a:cxn>
                  <a:cxn ang="0">
                    <a:pos x="778" y="234"/>
                  </a:cxn>
                  <a:cxn ang="0">
                    <a:pos x="942" y="184"/>
                  </a:cxn>
                  <a:cxn ang="0">
                    <a:pos x="1082" y="158"/>
                  </a:cxn>
                  <a:cxn ang="0">
                    <a:pos x="1152" y="149"/>
                  </a:cxn>
                  <a:cxn ang="0">
                    <a:pos x="1186" y="250"/>
                  </a:cxn>
                  <a:cxn ang="0">
                    <a:pos x="1240" y="246"/>
                  </a:cxn>
                  <a:cxn ang="0">
                    <a:pos x="1065" y="264"/>
                  </a:cxn>
                  <a:cxn ang="0">
                    <a:pos x="962" y="287"/>
                  </a:cxn>
                  <a:cxn ang="0">
                    <a:pos x="833" y="323"/>
                  </a:cxn>
                  <a:cxn ang="0">
                    <a:pos x="726" y="366"/>
                  </a:cxn>
                  <a:cxn ang="0">
                    <a:pos x="615" y="416"/>
                  </a:cxn>
                  <a:cxn ang="0">
                    <a:pos x="575" y="430"/>
                  </a:cxn>
                  <a:cxn ang="0">
                    <a:pos x="558" y="433"/>
                  </a:cxn>
                  <a:cxn ang="0">
                    <a:pos x="515" y="432"/>
                  </a:cxn>
                  <a:cxn ang="0">
                    <a:pos x="480" y="417"/>
                  </a:cxn>
                  <a:cxn ang="0">
                    <a:pos x="424" y="381"/>
                  </a:cxn>
                  <a:cxn ang="0">
                    <a:pos x="364" y="341"/>
                  </a:cxn>
                  <a:cxn ang="0">
                    <a:pos x="312" y="310"/>
                  </a:cxn>
                  <a:cxn ang="0">
                    <a:pos x="255" y="291"/>
                  </a:cxn>
                  <a:cxn ang="0">
                    <a:pos x="216" y="290"/>
                  </a:cxn>
                  <a:cxn ang="0">
                    <a:pos x="117" y="273"/>
                  </a:cxn>
                  <a:cxn ang="0">
                    <a:pos x="34" y="259"/>
                  </a:cxn>
                  <a:cxn ang="0">
                    <a:pos x="24" y="179"/>
                  </a:cxn>
                </a:cxnLst>
                <a:rect l="0" t="0" r="r" b="b"/>
                <a:pathLst>
                  <a:path w="1241" h="434">
                    <a:moveTo>
                      <a:pt x="24" y="179"/>
                    </a:moveTo>
                    <a:lnTo>
                      <a:pt x="0" y="113"/>
                    </a:lnTo>
                    <a:lnTo>
                      <a:pt x="178" y="4"/>
                    </a:lnTo>
                    <a:lnTo>
                      <a:pt x="196" y="0"/>
                    </a:lnTo>
                    <a:lnTo>
                      <a:pt x="215" y="18"/>
                    </a:lnTo>
                    <a:lnTo>
                      <a:pt x="376" y="216"/>
                    </a:lnTo>
                    <a:lnTo>
                      <a:pt x="491" y="218"/>
                    </a:lnTo>
                    <a:lnTo>
                      <a:pt x="488" y="305"/>
                    </a:lnTo>
                    <a:lnTo>
                      <a:pt x="532" y="328"/>
                    </a:lnTo>
                    <a:lnTo>
                      <a:pt x="541" y="329"/>
                    </a:lnTo>
                    <a:lnTo>
                      <a:pt x="556" y="329"/>
                    </a:lnTo>
                    <a:lnTo>
                      <a:pt x="632" y="294"/>
                    </a:lnTo>
                    <a:lnTo>
                      <a:pt x="710" y="257"/>
                    </a:lnTo>
                    <a:lnTo>
                      <a:pt x="778" y="234"/>
                    </a:lnTo>
                    <a:lnTo>
                      <a:pt x="942" y="184"/>
                    </a:lnTo>
                    <a:lnTo>
                      <a:pt x="1082" y="158"/>
                    </a:lnTo>
                    <a:lnTo>
                      <a:pt x="1152" y="149"/>
                    </a:lnTo>
                    <a:lnTo>
                      <a:pt x="1186" y="250"/>
                    </a:lnTo>
                    <a:lnTo>
                      <a:pt x="1240" y="246"/>
                    </a:lnTo>
                    <a:lnTo>
                      <a:pt x="1065" y="264"/>
                    </a:lnTo>
                    <a:lnTo>
                      <a:pt x="962" y="287"/>
                    </a:lnTo>
                    <a:lnTo>
                      <a:pt x="833" y="323"/>
                    </a:lnTo>
                    <a:lnTo>
                      <a:pt x="726" y="366"/>
                    </a:lnTo>
                    <a:lnTo>
                      <a:pt x="615" y="416"/>
                    </a:lnTo>
                    <a:lnTo>
                      <a:pt x="575" y="430"/>
                    </a:lnTo>
                    <a:lnTo>
                      <a:pt x="558" y="433"/>
                    </a:lnTo>
                    <a:lnTo>
                      <a:pt x="515" y="432"/>
                    </a:lnTo>
                    <a:lnTo>
                      <a:pt x="480" y="417"/>
                    </a:lnTo>
                    <a:lnTo>
                      <a:pt x="424" y="381"/>
                    </a:lnTo>
                    <a:lnTo>
                      <a:pt x="364" y="341"/>
                    </a:lnTo>
                    <a:lnTo>
                      <a:pt x="312" y="310"/>
                    </a:lnTo>
                    <a:lnTo>
                      <a:pt x="255" y="291"/>
                    </a:lnTo>
                    <a:lnTo>
                      <a:pt x="216" y="290"/>
                    </a:lnTo>
                    <a:lnTo>
                      <a:pt x="117" y="273"/>
                    </a:lnTo>
                    <a:lnTo>
                      <a:pt x="34" y="259"/>
                    </a:lnTo>
                    <a:lnTo>
                      <a:pt x="24" y="179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1903" y="2606"/>
                <a:ext cx="146" cy="144"/>
                <a:chOff x="1903" y="2606"/>
                <a:chExt cx="146" cy="144"/>
              </a:xfrm>
            </p:grpSpPr>
            <p:sp>
              <p:nvSpPr>
                <p:cNvPr id="709702" name="Oval 70"/>
                <p:cNvSpPr>
                  <a:spLocks noChangeArrowheads="1"/>
                </p:cNvSpPr>
                <p:nvPr/>
              </p:nvSpPr>
              <p:spPr bwMode="auto">
                <a:xfrm rot="120000">
                  <a:off x="1903" y="2606"/>
                  <a:ext cx="146" cy="144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03" name="Oval 71"/>
                <p:cNvSpPr>
                  <a:spLocks noChangeArrowheads="1"/>
                </p:cNvSpPr>
                <p:nvPr/>
              </p:nvSpPr>
              <p:spPr bwMode="auto">
                <a:xfrm rot="120000">
                  <a:off x="1943" y="2648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704" name="Line 72"/>
              <p:cNvSpPr>
                <a:spLocks noChangeShapeType="1"/>
              </p:cNvSpPr>
              <p:nvPr/>
            </p:nvSpPr>
            <p:spPr bwMode="auto">
              <a:xfrm>
                <a:off x="2661" y="2749"/>
                <a:ext cx="13" cy="1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05" name="Line 73"/>
              <p:cNvSpPr>
                <a:spLocks noChangeShapeType="1"/>
              </p:cNvSpPr>
              <p:nvPr/>
            </p:nvSpPr>
            <p:spPr bwMode="auto">
              <a:xfrm>
                <a:off x="2726" y="2725"/>
                <a:ext cx="63" cy="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06" name="Line 74"/>
              <p:cNvSpPr>
                <a:spLocks noChangeShapeType="1"/>
              </p:cNvSpPr>
              <p:nvPr/>
            </p:nvSpPr>
            <p:spPr bwMode="auto">
              <a:xfrm flipH="1">
                <a:off x="3016" y="2647"/>
                <a:ext cx="24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07" name="Freeform 75"/>
              <p:cNvSpPr>
                <a:spLocks/>
              </p:cNvSpPr>
              <p:nvPr/>
            </p:nvSpPr>
            <p:spPr bwMode="auto">
              <a:xfrm>
                <a:off x="2174" y="2712"/>
                <a:ext cx="268" cy="19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80" y="0"/>
                  </a:cxn>
                  <a:cxn ang="0">
                    <a:pos x="267" y="3"/>
                  </a:cxn>
                  <a:cxn ang="0">
                    <a:pos x="261" y="198"/>
                  </a:cxn>
                  <a:cxn ang="0">
                    <a:pos x="260" y="193"/>
                  </a:cxn>
                </a:cxnLst>
                <a:rect l="0" t="0" r="r" b="b"/>
                <a:pathLst>
                  <a:path w="268" h="199">
                    <a:moveTo>
                      <a:pt x="0" y="69"/>
                    </a:moveTo>
                    <a:lnTo>
                      <a:pt x="80" y="0"/>
                    </a:lnTo>
                    <a:lnTo>
                      <a:pt x="267" y="3"/>
                    </a:lnTo>
                    <a:lnTo>
                      <a:pt x="261" y="198"/>
                    </a:lnTo>
                    <a:lnTo>
                      <a:pt x="260" y="193"/>
                    </a:lnTo>
                  </a:path>
                </a:pathLst>
              </a:custGeom>
              <a:solidFill>
                <a:srgbClr val="969696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08" name="Freeform 76"/>
              <p:cNvSpPr>
                <a:spLocks/>
              </p:cNvSpPr>
              <p:nvPr/>
            </p:nvSpPr>
            <p:spPr bwMode="auto">
              <a:xfrm>
                <a:off x="2078" y="2532"/>
                <a:ext cx="67" cy="201"/>
              </a:xfrm>
              <a:custGeom>
                <a:avLst/>
                <a:gdLst/>
                <a:ahLst/>
                <a:cxnLst>
                  <a:cxn ang="0">
                    <a:pos x="62" y="197"/>
                  </a:cxn>
                  <a:cxn ang="0">
                    <a:pos x="66" y="2"/>
                  </a:cxn>
                  <a:cxn ang="0">
                    <a:pos x="3" y="0"/>
                  </a:cxn>
                  <a:cxn ang="0">
                    <a:pos x="0" y="200"/>
                  </a:cxn>
                  <a:cxn ang="0">
                    <a:pos x="62" y="197"/>
                  </a:cxn>
                </a:cxnLst>
                <a:rect l="0" t="0" r="r" b="b"/>
                <a:pathLst>
                  <a:path w="67" h="201">
                    <a:moveTo>
                      <a:pt x="62" y="197"/>
                    </a:moveTo>
                    <a:lnTo>
                      <a:pt x="66" y="2"/>
                    </a:lnTo>
                    <a:lnTo>
                      <a:pt x="3" y="0"/>
                    </a:lnTo>
                    <a:lnTo>
                      <a:pt x="0" y="200"/>
                    </a:lnTo>
                    <a:lnTo>
                      <a:pt x="62" y="197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09" name="Oval 77"/>
              <p:cNvSpPr>
                <a:spLocks noChangeArrowheads="1"/>
              </p:cNvSpPr>
              <p:nvPr/>
            </p:nvSpPr>
            <p:spPr bwMode="auto">
              <a:xfrm rot="60000">
                <a:off x="2088" y="2513"/>
                <a:ext cx="53" cy="5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10" name="Oval 78"/>
              <p:cNvSpPr>
                <a:spLocks noChangeArrowheads="1"/>
              </p:cNvSpPr>
              <p:nvPr/>
            </p:nvSpPr>
            <p:spPr bwMode="auto">
              <a:xfrm rot="60000">
                <a:off x="2079" y="2704"/>
                <a:ext cx="56" cy="5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11" name="Oval 79"/>
              <p:cNvSpPr>
                <a:spLocks noChangeArrowheads="1"/>
              </p:cNvSpPr>
              <p:nvPr/>
            </p:nvSpPr>
            <p:spPr bwMode="auto">
              <a:xfrm rot="60000">
                <a:off x="2096" y="2719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12" name="Oval 80"/>
              <p:cNvSpPr>
                <a:spLocks noChangeArrowheads="1"/>
              </p:cNvSpPr>
              <p:nvPr/>
            </p:nvSpPr>
            <p:spPr bwMode="auto">
              <a:xfrm rot="60000">
                <a:off x="2103" y="253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713" name="Oval 81"/>
            <p:cNvSpPr>
              <a:spLocks noChangeArrowheads="1"/>
            </p:cNvSpPr>
            <p:nvPr/>
          </p:nvSpPr>
          <p:spPr bwMode="auto">
            <a:xfrm rot="60000">
              <a:off x="750" y="1449"/>
              <a:ext cx="2439" cy="243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903288" y="4564063"/>
            <a:ext cx="398462" cy="400050"/>
            <a:chOff x="3882" y="2064"/>
            <a:chExt cx="519" cy="519"/>
          </a:xfrm>
        </p:grpSpPr>
        <p:sp>
          <p:nvSpPr>
            <p:cNvPr id="709715" name="Oval 83"/>
            <p:cNvSpPr>
              <a:spLocks noChangeArrowheads="1"/>
            </p:cNvSpPr>
            <p:nvPr/>
          </p:nvSpPr>
          <p:spPr bwMode="auto">
            <a:xfrm>
              <a:off x="3951" y="2133"/>
              <a:ext cx="381" cy="38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6" name="AutoShape 84"/>
            <p:cNvSpPr>
              <a:spLocks noChangeArrowheads="1"/>
            </p:cNvSpPr>
            <p:nvPr/>
          </p:nvSpPr>
          <p:spPr bwMode="auto">
            <a:xfrm rot="-2646543">
              <a:off x="3882" y="2064"/>
              <a:ext cx="519" cy="519"/>
            </a:xfrm>
            <a:prstGeom prst="star4">
              <a:avLst>
                <a:gd name="adj" fmla="val 125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7" name="AutoShape 85"/>
            <p:cNvSpPr>
              <a:spLocks noChangeArrowheads="1"/>
            </p:cNvSpPr>
            <p:nvPr/>
          </p:nvSpPr>
          <p:spPr bwMode="auto">
            <a:xfrm>
              <a:off x="4085" y="2270"/>
              <a:ext cx="113" cy="107"/>
            </a:xfrm>
            <a:prstGeom prst="star5">
              <a:avLst/>
            </a:prstGeom>
            <a:solidFill>
              <a:srgbClr val="969696"/>
            </a:solidFill>
            <a:ln w="12700">
              <a:solidFill>
                <a:schemeClr val="bg1"/>
              </a:solidFill>
              <a:miter lim="800000"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18" name="Oval 86"/>
            <p:cNvSpPr>
              <a:spLocks noChangeArrowheads="1"/>
            </p:cNvSpPr>
            <p:nvPr/>
          </p:nvSpPr>
          <p:spPr bwMode="auto">
            <a:xfrm>
              <a:off x="4118" y="2300"/>
              <a:ext cx="47" cy="47"/>
            </a:xfrm>
            <a:prstGeom prst="ellipse">
              <a:avLst/>
            </a:prstGeom>
            <a:solidFill>
              <a:srgbClr val="969696"/>
            </a:solidFill>
            <a:ln w="12700">
              <a:solidFill>
                <a:srgbClr val="5F5F5F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9719" name="Text Box 87"/>
          <p:cNvSpPr txBox="1">
            <a:spLocks noChangeArrowheads="1"/>
          </p:cNvSpPr>
          <p:nvPr/>
        </p:nvSpPr>
        <p:spPr bwMode="auto">
          <a:xfrm>
            <a:off x="5314950" y="5875338"/>
            <a:ext cx="3490913" cy="327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82055" tIns="41027" rIns="82055" bIns="41027">
            <a:spAutoFit/>
          </a:bodyPr>
          <a:lstStyle/>
          <a:p>
            <a:pPr algn="ctr" defTabSz="915988" eaLnBrk="0" hangingPunct="0">
              <a:spcBef>
                <a:spcPct val="50000"/>
              </a:spcBef>
            </a:pPr>
            <a:r>
              <a:rPr lang="en-US" sz="1600" b="1"/>
              <a:t>In Flight Operations</a:t>
            </a:r>
          </a:p>
        </p:txBody>
      </p:sp>
      <p:graphicFrame>
        <p:nvGraphicFramePr>
          <p:cNvPr id="709720" name="Object 88"/>
          <p:cNvGraphicFramePr>
            <a:graphicFrameLocks noChangeAspect="1"/>
          </p:cNvGraphicFramePr>
          <p:nvPr/>
        </p:nvGraphicFramePr>
        <p:xfrm>
          <a:off x="5219700" y="3502025"/>
          <a:ext cx="3721100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952381" imgH="2895238" progId="PBrush">
                  <p:embed/>
                </p:oleObj>
              </mc:Choice>
              <mc:Fallback>
                <p:oleObj name="Bitmap Image" r:id="rId5" imgW="5952381" imgH="2895238" progId="PBrush">
                  <p:embed/>
                  <p:pic>
                    <p:nvPicPr>
                      <p:cNvPr id="0" name="Picture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502025"/>
                        <a:ext cx="3721100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808080"/>
                            </a:solidFill>
                            <a:miter lim="800000"/>
                            <a:headEnd type="none" w="med" len="sm"/>
                            <a:tailEnd type="none" w="med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7877175" y="4302125"/>
            <a:ext cx="1077913" cy="1085850"/>
            <a:chOff x="2812" y="810"/>
            <a:chExt cx="2242" cy="2255"/>
          </a:xfrm>
        </p:grpSpPr>
        <p:sp>
          <p:nvSpPr>
            <p:cNvPr id="709722" name="Oval 90"/>
            <p:cNvSpPr>
              <a:spLocks noChangeArrowheads="1"/>
            </p:cNvSpPr>
            <p:nvPr/>
          </p:nvSpPr>
          <p:spPr bwMode="auto">
            <a:xfrm rot="3900000">
              <a:off x="2805" y="817"/>
              <a:ext cx="2255" cy="22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1"/>
            <p:cNvGrpSpPr>
              <a:grpSpLocks/>
            </p:cNvGrpSpPr>
            <p:nvPr/>
          </p:nvGrpSpPr>
          <p:grpSpPr bwMode="auto">
            <a:xfrm>
              <a:off x="3141" y="1861"/>
              <a:ext cx="862" cy="879"/>
              <a:chOff x="3141" y="1861"/>
              <a:chExt cx="862" cy="879"/>
            </a:xfrm>
          </p:grpSpPr>
          <p:sp>
            <p:nvSpPr>
              <p:cNvPr id="709724" name="Freeform 92"/>
              <p:cNvSpPr>
                <a:spLocks/>
              </p:cNvSpPr>
              <p:nvPr/>
            </p:nvSpPr>
            <p:spPr bwMode="auto">
              <a:xfrm>
                <a:off x="3141" y="1869"/>
                <a:ext cx="860" cy="871"/>
              </a:xfrm>
              <a:custGeom>
                <a:avLst/>
                <a:gdLst/>
                <a:ahLst/>
                <a:cxnLst>
                  <a:cxn ang="0">
                    <a:pos x="852" y="36"/>
                  </a:cxn>
                  <a:cxn ang="0">
                    <a:pos x="859" y="96"/>
                  </a:cxn>
                  <a:cxn ang="0">
                    <a:pos x="845" y="152"/>
                  </a:cxn>
                  <a:cxn ang="0">
                    <a:pos x="613" y="702"/>
                  </a:cxn>
                  <a:cxn ang="0">
                    <a:pos x="572" y="760"/>
                  </a:cxn>
                  <a:cxn ang="0">
                    <a:pos x="547" y="796"/>
                  </a:cxn>
                  <a:cxn ang="0">
                    <a:pos x="524" y="802"/>
                  </a:cxn>
                  <a:cxn ang="0">
                    <a:pos x="492" y="811"/>
                  </a:cxn>
                  <a:cxn ang="0">
                    <a:pos x="455" y="820"/>
                  </a:cxn>
                  <a:cxn ang="0">
                    <a:pos x="344" y="835"/>
                  </a:cxn>
                  <a:cxn ang="0">
                    <a:pos x="0" y="870"/>
                  </a:cxn>
                  <a:cxn ang="0">
                    <a:pos x="52" y="867"/>
                  </a:cxn>
                  <a:cxn ang="0">
                    <a:pos x="78" y="757"/>
                  </a:cxn>
                  <a:cxn ang="0">
                    <a:pos x="434" y="718"/>
                  </a:cxn>
                  <a:cxn ang="0">
                    <a:pos x="463" y="710"/>
                  </a:cxn>
                  <a:cxn ang="0">
                    <a:pos x="485" y="700"/>
                  </a:cxn>
                  <a:cxn ang="0">
                    <a:pos x="503" y="670"/>
                  </a:cxn>
                  <a:cxn ang="0">
                    <a:pos x="683" y="255"/>
                  </a:cxn>
                  <a:cxn ang="0">
                    <a:pos x="711" y="156"/>
                  </a:cxn>
                  <a:cxn ang="0">
                    <a:pos x="720" y="85"/>
                  </a:cxn>
                  <a:cxn ang="0">
                    <a:pos x="731" y="43"/>
                  </a:cxn>
                  <a:cxn ang="0">
                    <a:pos x="744" y="23"/>
                  </a:cxn>
                  <a:cxn ang="0">
                    <a:pos x="774" y="0"/>
                  </a:cxn>
                  <a:cxn ang="0">
                    <a:pos x="798" y="3"/>
                  </a:cxn>
                  <a:cxn ang="0">
                    <a:pos x="831" y="14"/>
                  </a:cxn>
                  <a:cxn ang="0">
                    <a:pos x="852" y="36"/>
                  </a:cxn>
                </a:cxnLst>
                <a:rect l="0" t="0" r="r" b="b"/>
                <a:pathLst>
                  <a:path w="860" h="871">
                    <a:moveTo>
                      <a:pt x="852" y="36"/>
                    </a:moveTo>
                    <a:lnTo>
                      <a:pt x="859" y="96"/>
                    </a:lnTo>
                    <a:lnTo>
                      <a:pt x="845" y="152"/>
                    </a:lnTo>
                    <a:lnTo>
                      <a:pt x="613" y="702"/>
                    </a:lnTo>
                    <a:lnTo>
                      <a:pt x="572" y="760"/>
                    </a:lnTo>
                    <a:lnTo>
                      <a:pt x="547" y="796"/>
                    </a:lnTo>
                    <a:lnTo>
                      <a:pt x="524" y="802"/>
                    </a:lnTo>
                    <a:lnTo>
                      <a:pt x="492" y="811"/>
                    </a:lnTo>
                    <a:lnTo>
                      <a:pt x="455" y="820"/>
                    </a:lnTo>
                    <a:lnTo>
                      <a:pt x="344" y="835"/>
                    </a:lnTo>
                    <a:lnTo>
                      <a:pt x="0" y="870"/>
                    </a:lnTo>
                    <a:lnTo>
                      <a:pt x="52" y="867"/>
                    </a:lnTo>
                    <a:lnTo>
                      <a:pt x="78" y="757"/>
                    </a:lnTo>
                    <a:lnTo>
                      <a:pt x="434" y="718"/>
                    </a:lnTo>
                    <a:lnTo>
                      <a:pt x="463" y="710"/>
                    </a:lnTo>
                    <a:lnTo>
                      <a:pt x="485" y="700"/>
                    </a:lnTo>
                    <a:lnTo>
                      <a:pt x="503" y="670"/>
                    </a:lnTo>
                    <a:lnTo>
                      <a:pt x="683" y="255"/>
                    </a:lnTo>
                    <a:lnTo>
                      <a:pt x="711" y="156"/>
                    </a:lnTo>
                    <a:lnTo>
                      <a:pt x="720" y="85"/>
                    </a:lnTo>
                    <a:lnTo>
                      <a:pt x="731" y="43"/>
                    </a:lnTo>
                    <a:lnTo>
                      <a:pt x="744" y="23"/>
                    </a:lnTo>
                    <a:lnTo>
                      <a:pt x="774" y="0"/>
                    </a:lnTo>
                    <a:lnTo>
                      <a:pt x="798" y="3"/>
                    </a:lnTo>
                    <a:lnTo>
                      <a:pt x="831" y="14"/>
                    </a:lnTo>
                    <a:lnTo>
                      <a:pt x="852" y="36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93"/>
              <p:cNvGrpSpPr>
                <a:grpSpLocks/>
              </p:cNvGrpSpPr>
              <p:nvPr/>
            </p:nvGrpSpPr>
            <p:grpSpPr bwMode="auto">
              <a:xfrm>
                <a:off x="3863" y="1861"/>
                <a:ext cx="140" cy="139"/>
                <a:chOff x="3863" y="1861"/>
                <a:chExt cx="140" cy="139"/>
              </a:xfrm>
            </p:grpSpPr>
            <p:sp>
              <p:nvSpPr>
                <p:cNvPr id="709726" name="Oval 94"/>
                <p:cNvSpPr>
                  <a:spLocks noChangeArrowheads="1"/>
                </p:cNvSpPr>
                <p:nvPr/>
              </p:nvSpPr>
              <p:spPr bwMode="auto">
                <a:xfrm rot="60000">
                  <a:off x="3863" y="1861"/>
                  <a:ext cx="140" cy="139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27" name="Oval 95"/>
                <p:cNvSpPr>
                  <a:spLocks noChangeArrowheads="1"/>
                </p:cNvSpPr>
                <p:nvPr/>
              </p:nvSpPr>
              <p:spPr bwMode="auto">
                <a:xfrm rot="60000">
                  <a:off x="3902" y="1899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728" name="Freeform 96"/>
              <p:cNvSpPr>
                <a:spLocks/>
              </p:cNvSpPr>
              <p:nvPr/>
            </p:nvSpPr>
            <p:spPr bwMode="auto">
              <a:xfrm>
                <a:off x="3848" y="2039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2"/>
                  </a:cxn>
                  <a:cxn ang="0">
                    <a:pos x="82" y="34"/>
                  </a:cxn>
                  <a:cxn ang="0">
                    <a:pos x="115" y="35"/>
                  </a:cxn>
                </a:cxnLst>
                <a:rect l="0" t="0" r="r" b="b"/>
                <a:pathLst>
                  <a:path w="116" h="36">
                    <a:moveTo>
                      <a:pt x="0" y="0"/>
                    </a:moveTo>
                    <a:lnTo>
                      <a:pt x="24" y="22"/>
                    </a:lnTo>
                    <a:lnTo>
                      <a:pt x="82" y="34"/>
                    </a:lnTo>
                    <a:lnTo>
                      <a:pt x="115" y="3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29" name="Line 97"/>
              <p:cNvSpPr>
                <a:spLocks noChangeShapeType="1"/>
              </p:cNvSpPr>
              <p:nvPr/>
            </p:nvSpPr>
            <p:spPr bwMode="auto">
              <a:xfrm>
                <a:off x="3747" y="2308"/>
                <a:ext cx="10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30" name="Line 98"/>
              <p:cNvSpPr>
                <a:spLocks noChangeShapeType="1"/>
              </p:cNvSpPr>
              <p:nvPr/>
            </p:nvSpPr>
            <p:spPr bwMode="auto">
              <a:xfrm>
                <a:off x="3716" y="2366"/>
                <a:ext cx="87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31" name="Line 99"/>
              <p:cNvSpPr>
                <a:spLocks noChangeShapeType="1"/>
              </p:cNvSpPr>
              <p:nvPr/>
            </p:nvSpPr>
            <p:spPr bwMode="auto">
              <a:xfrm>
                <a:off x="3564" y="2585"/>
                <a:ext cx="36" cy="1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32" name="Line 100"/>
              <p:cNvSpPr>
                <a:spLocks noChangeShapeType="1"/>
              </p:cNvSpPr>
              <p:nvPr/>
            </p:nvSpPr>
            <p:spPr bwMode="auto">
              <a:xfrm flipH="1">
                <a:off x="3474" y="2595"/>
                <a:ext cx="22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33" name="Oval 101"/>
              <p:cNvSpPr>
                <a:spLocks noChangeArrowheads="1"/>
              </p:cNvSpPr>
              <p:nvPr/>
            </p:nvSpPr>
            <p:spPr bwMode="auto">
              <a:xfrm rot="60000">
                <a:off x="3867" y="2018"/>
                <a:ext cx="18" cy="20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34" name="Oval 102"/>
              <p:cNvSpPr>
                <a:spLocks noChangeArrowheads="1"/>
              </p:cNvSpPr>
              <p:nvPr/>
            </p:nvSpPr>
            <p:spPr bwMode="auto">
              <a:xfrm rot="60000">
                <a:off x="3935" y="2038"/>
                <a:ext cx="20" cy="18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735" name="Line 103"/>
            <p:cNvSpPr>
              <a:spLocks noChangeShapeType="1"/>
            </p:cNvSpPr>
            <p:nvPr/>
          </p:nvSpPr>
          <p:spPr bwMode="auto">
            <a:xfrm>
              <a:off x="3273" y="2624"/>
              <a:ext cx="31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6780213" y="4556125"/>
            <a:ext cx="1266825" cy="1265238"/>
            <a:chOff x="750" y="1449"/>
            <a:chExt cx="2442" cy="2437"/>
          </a:xfrm>
        </p:grpSpPr>
        <p:grpSp>
          <p:nvGrpSpPr>
            <p:cNvPr id="21" name="Group 105"/>
            <p:cNvGrpSpPr>
              <a:grpSpLocks/>
            </p:cNvGrpSpPr>
            <p:nvPr/>
          </p:nvGrpSpPr>
          <p:grpSpPr bwMode="auto">
            <a:xfrm>
              <a:off x="1903" y="2040"/>
              <a:ext cx="1289" cy="885"/>
              <a:chOff x="1903" y="2040"/>
              <a:chExt cx="1289" cy="885"/>
            </a:xfrm>
          </p:grpSpPr>
          <p:sp>
            <p:nvSpPr>
              <p:cNvPr id="709738" name="Freeform 106"/>
              <p:cNvSpPr>
                <a:spLocks/>
              </p:cNvSpPr>
              <p:nvPr/>
            </p:nvSpPr>
            <p:spPr bwMode="auto">
              <a:xfrm>
                <a:off x="2332" y="2403"/>
                <a:ext cx="147" cy="1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47"/>
                  </a:cxn>
                  <a:cxn ang="0">
                    <a:pos x="81" y="149"/>
                  </a:cxn>
                  <a:cxn ang="0">
                    <a:pos x="146" y="87"/>
                  </a:cxn>
                  <a:cxn ang="0">
                    <a:pos x="69" y="0"/>
                  </a:cxn>
                </a:cxnLst>
                <a:rect l="0" t="0" r="r" b="b"/>
                <a:pathLst>
                  <a:path w="147" h="150">
                    <a:moveTo>
                      <a:pt x="69" y="0"/>
                    </a:moveTo>
                    <a:lnTo>
                      <a:pt x="0" y="47"/>
                    </a:lnTo>
                    <a:lnTo>
                      <a:pt x="81" y="149"/>
                    </a:lnTo>
                    <a:lnTo>
                      <a:pt x="146" y="87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107"/>
              <p:cNvGrpSpPr>
                <a:grpSpLocks/>
              </p:cNvGrpSpPr>
              <p:nvPr/>
            </p:nvGrpSpPr>
            <p:grpSpPr bwMode="auto">
              <a:xfrm>
                <a:off x="2221" y="2040"/>
                <a:ext cx="644" cy="645"/>
                <a:chOff x="2221" y="2040"/>
                <a:chExt cx="644" cy="645"/>
              </a:xfrm>
            </p:grpSpPr>
            <p:sp>
              <p:nvSpPr>
                <p:cNvPr id="709740" name="Freeform 108"/>
                <p:cNvSpPr>
                  <a:spLocks/>
                </p:cNvSpPr>
                <p:nvPr/>
              </p:nvSpPr>
              <p:spPr bwMode="auto">
                <a:xfrm>
                  <a:off x="2221" y="2040"/>
                  <a:ext cx="644" cy="645"/>
                </a:xfrm>
                <a:custGeom>
                  <a:avLst/>
                  <a:gdLst/>
                  <a:ahLst/>
                  <a:cxnLst>
                    <a:cxn ang="0">
                      <a:pos x="361" y="154"/>
                    </a:cxn>
                    <a:cxn ang="0">
                      <a:pos x="367" y="0"/>
                    </a:cxn>
                    <a:cxn ang="0">
                      <a:pos x="325" y="147"/>
                    </a:cxn>
                    <a:cxn ang="0">
                      <a:pos x="148" y="289"/>
                    </a:cxn>
                    <a:cxn ang="0">
                      <a:pos x="0" y="289"/>
                    </a:cxn>
                    <a:cxn ang="0">
                      <a:pos x="145" y="323"/>
                    </a:cxn>
                    <a:cxn ang="0">
                      <a:pos x="291" y="500"/>
                    </a:cxn>
                    <a:cxn ang="0">
                      <a:pos x="289" y="644"/>
                    </a:cxn>
                    <a:cxn ang="0">
                      <a:pos x="329" y="496"/>
                    </a:cxn>
                    <a:cxn ang="0">
                      <a:pos x="500" y="354"/>
                    </a:cxn>
                    <a:cxn ang="0">
                      <a:pos x="643" y="368"/>
                    </a:cxn>
                    <a:cxn ang="0">
                      <a:pos x="497" y="332"/>
                    </a:cxn>
                    <a:cxn ang="0">
                      <a:pos x="492" y="277"/>
                    </a:cxn>
                    <a:cxn ang="0">
                      <a:pos x="515" y="257"/>
                    </a:cxn>
                    <a:cxn ang="0">
                      <a:pos x="509" y="234"/>
                    </a:cxn>
                    <a:cxn ang="0">
                      <a:pos x="445" y="153"/>
                    </a:cxn>
                    <a:cxn ang="0">
                      <a:pos x="422" y="149"/>
                    </a:cxn>
                    <a:cxn ang="0">
                      <a:pos x="404" y="166"/>
                    </a:cxn>
                    <a:cxn ang="0">
                      <a:pos x="361" y="154"/>
                    </a:cxn>
                  </a:cxnLst>
                  <a:rect l="0" t="0" r="r" b="b"/>
                  <a:pathLst>
                    <a:path w="644" h="645">
                      <a:moveTo>
                        <a:pt x="361" y="154"/>
                      </a:moveTo>
                      <a:lnTo>
                        <a:pt x="367" y="0"/>
                      </a:lnTo>
                      <a:lnTo>
                        <a:pt x="325" y="147"/>
                      </a:lnTo>
                      <a:lnTo>
                        <a:pt x="148" y="289"/>
                      </a:lnTo>
                      <a:lnTo>
                        <a:pt x="0" y="289"/>
                      </a:lnTo>
                      <a:lnTo>
                        <a:pt x="145" y="323"/>
                      </a:lnTo>
                      <a:lnTo>
                        <a:pt x="291" y="500"/>
                      </a:lnTo>
                      <a:lnTo>
                        <a:pt x="289" y="644"/>
                      </a:lnTo>
                      <a:lnTo>
                        <a:pt x="329" y="496"/>
                      </a:lnTo>
                      <a:lnTo>
                        <a:pt x="500" y="354"/>
                      </a:lnTo>
                      <a:lnTo>
                        <a:pt x="643" y="368"/>
                      </a:lnTo>
                      <a:lnTo>
                        <a:pt x="497" y="332"/>
                      </a:lnTo>
                      <a:lnTo>
                        <a:pt x="492" y="277"/>
                      </a:lnTo>
                      <a:lnTo>
                        <a:pt x="515" y="257"/>
                      </a:lnTo>
                      <a:lnTo>
                        <a:pt x="509" y="234"/>
                      </a:lnTo>
                      <a:lnTo>
                        <a:pt x="445" y="153"/>
                      </a:lnTo>
                      <a:lnTo>
                        <a:pt x="422" y="149"/>
                      </a:lnTo>
                      <a:lnTo>
                        <a:pt x="404" y="166"/>
                      </a:lnTo>
                      <a:lnTo>
                        <a:pt x="361" y="154"/>
                      </a:lnTo>
                    </a:path>
                  </a:pathLst>
                </a:custGeom>
                <a:solidFill>
                  <a:srgbClr val="969696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741" name="Oval 109"/>
                <p:cNvSpPr>
                  <a:spLocks noChangeArrowheads="1"/>
                </p:cNvSpPr>
                <p:nvPr/>
              </p:nvSpPr>
              <p:spPr bwMode="auto">
                <a:xfrm rot="60000">
                  <a:off x="2369" y="2186"/>
                  <a:ext cx="347" cy="350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42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547" y="2350"/>
                  <a:ext cx="1" cy="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43" name="Line 111"/>
                <p:cNvSpPr>
                  <a:spLocks noChangeShapeType="1"/>
                </p:cNvSpPr>
                <p:nvPr/>
              </p:nvSpPr>
              <p:spPr bwMode="auto">
                <a:xfrm>
                  <a:off x="2532" y="2363"/>
                  <a:ext cx="2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744" name="Freeform 112"/>
              <p:cNvSpPr>
                <a:spLocks/>
              </p:cNvSpPr>
              <p:nvPr/>
            </p:nvSpPr>
            <p:spPr bwMode="auto">
              <a:xfrm>
                <a:off x="2176" y="2419"/>
                <a:ext cx="265" cy="271"/>
              </a:xfrm>
              <a:custGeom>
                <a:avLst/>
                <a:gdLst/>
                <a:ahLst/>
                <a:cxnLst>
                  <a:cxn ang="0">
                    <a:pos x="132" y="270"/>
                  </a:cxn>
                  <a:cxn ang="0">
                    <a:pos x="264" y="160"/>
                  </a:cxn>
                  <a:cxn ang="0">
                    <a:pos x="132" y="0"/>
                  </a:cxn>
                  <a:cxn ang="0">
                    <a:pos x="0" y="108"/>
                  </a:cxn>
                  <a:cxn ang="0">
                    <a:pos x="132" y="270"/>
                  </a:cxn>
                </a:cxnLst>
                <a:rect l="0" t="0" r="r" b="b"/>
                <a:pathLst>
                  <a:path w="265" h="271">
                    <a:moveTo>
                      <a:pt x="132" y="270"/>
                    </a:moveTo>
                    <a:lnTo>
                      <a:pt x="264" y="160"/>
                    </a:lnTo>
                    <a:lnTo>
                      <a:pt x="132" y="0"/>
                    </a:lnTo>
                    <a:lnTo>
                      <a:pt x="0" y="108"/>
                    </a:lnTo>
                    <a:lnTo>
                      <a:pt x="132" y="27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45" name="Freeform 113"/>
              <p:cNvSpPr>
                <a:spLocks/>
              </p:cNvSpPr>
              <p:nvPr/>
            </p:nvSpPr>
            <p:spPr bwMode="auto">
              <a:xfrm>
                <a:off x="1951" y="2491"/>
                <a:ext cx="1241" cy="434"/>
              </a:xfrm>
              <a:custGeom>
                <a:avLst/>
                <a:gdLst/>
                <a:ahLst/>
                <a:cxnLst>
                  <a:cxn ang="0">
                    <a:pos x="24" y="179"/>
                  </a:cxn>
                  <a:cxn ang="0">
                    <a:pos x="0" y="113"/>
                  </a:cxn>
                  <a:cxn ang="0">
                    <a:pos x="178" y="4"/>
                  </a:cxn>
                  <a:cxn ang="0">
                    <a:pos x="196" y="0"/>
                  </a:cxn>
                  <a:cxn ang="0">
                    <a:pos x="215" y="18"/>
                  </a:cxn>
                  <a:cxn ang="0">
                    <a:pos x="376" y="216"/>
                  </a:cxn>
                  <a:cxn ang="0">
                    <a:pos x="491" y="218"/>
                  </a:cxn>
                  <a:cxn ang="0">
                    <a:pos x="488" y="305"/>
                  </a:cxn>
                  <a:cxn ang="0">
                    <a:pos x="532" y="328"/>
                  </a:cxn>
                  <a:cxn ang="0">
                    <a:pos x="541" y="329"/>
                  </a:cxn>
                  <a:cxn ang="0">
                    <a:pos x="556" y="329"/>
                  </a:cxn>
                  <a:cxn ang="0">
                    <a:pos x="632" y="294"/>
                  </a:cxn>
                  <a:cxn ang="0">
                    <a:pos x="710" y="257"/>
                  </a:cxn>
                  <a:cxn ang="0">
                    <a:pos x="778" y="234"/>
                  </a:cxn>
                  <a:cxn ang="0">
                    <a:pos x="942" y="184"/>
                  </a:cxn>
                  <a:cxn ang="0">
                    <a:pos x="1082" y="158"/>
                  </a:cxn>
                  <a:cxn ang="0">
                    <a:pos x="1152" y="149"/>
                  </a:cxn>
                  <a:cxn ang="0">
                    <a:pos x="1186" y="250"/>
                  </a:cxn>
                  <a:cxn ang="0">
                    <a:pos x="1240" y="246"/>
                  </a:cxn>
                  <a:cxn ang="0">
                    <a:pos x="1065" y="264"/>
                  </a:cxn>
                  <a:cxn ang="0">
                    <a:pos x="962" y="287"/>
                  </a:cxn>
                  <a:cxn ang="0">
                    <a:pos x="833" y="323"/>
                  </a:cxn>
                  <a:cxn ang="0">
                    <a:pos x="726" y="366"/>
                  </a:cxn>
                  <a:cxn ang="0">
                    <a:pos x="615" y="416"/>
                  </a:cxn>
                  <a:cxn ang="0">
                    <a:pos x="575" y="430"/>
                  </a:cxn>
                  <a:cxn ang="0">
                    <a:pos x="558" y="433"/>
                  </a:cxn>
                  <a:cxn ang="0">
                    <a:pos x="515" y="432"/>
                  </a:cxn>
                  <a:cxn ang="0">
                    <a:pos x="480" y="417"/>
                  </a:cxn>
                  <a:cxn ang="0">
                    <a:pos x="424" y="381"/>
                  </a:cxn>
                  <a:cxn ang="0">
                    <a:pos x="364" y="341"/>
                  </a:cxn>
                  <a:cxn ang="0">
                    <a:pos x="312" y="310"/>
                  </a:cxn>
                  <a:cxn ang="0">
                    <a:pos x="255" y="291"/>
                  </a:cxn>
                  <a:cxn ang="0">
                    <a:pos x="216" y="290"/>
                  </a:cxn>
                  <a:cxn ang="0">
                    <a:pos x="117" y="273"/>
                  </a:cxn>
                  <a:cxn ang="0">
                    <a:pos x="34" y="259"/>
                  </a:cxn>
                  <a:cxn ang="0">
                    <a:pos x="24" y="179"/>
                  </a:cxn>
                </a:cxnLst>
                <a:rect l="0" t="0" r="r" b="b"/>
                <a:pathLst>
                  <a:path w="1241" h="434">
                    <a:moveTo>
                      <a:pt x="24" y="179"/>
                    </a:moveTo>
                    <a:lnTo>
                      <a:pt x="0" y="113"/>
                    </a:lnTo>
                    <a:lnTo>
                      <a:pt x="178" y="4"/>
                    </a:lnTo>
                    <a:lnTo>
                      <a:pt x="196" y="0"/>
                    </a:lnTo>
                    <a:lnTo>
                      <a:pt x="215" y="18"/>
                    </a:lnTo>
                    <a:lnTo>
                      <a:pt x="376" y="216"/>
                    </a:lnTo>
                    <a:lnTo>
                      <a:pt x="491" y="218"/>
                    </a:lnTo>
                    <a:lnTo>
                      <a:pt x="488" y="305"/>
                    </a:lnTo>
                    <a:lnTo>
                      <a:pt x="532" y="328"/>
                    </a:lnTo>
                    <a:lnTo>
                      <a:pt x="541" y="329"/>
                    </a:lnTo>
                    <a:lnTo>
                      <a:pt x="556" y="329"/>
                    </a:lnTo>
                    <a:lnTo>
                      <a:pt x="632" y="294"/>
                    </a:lnTo>
                    <a:lnTo>
                      <a:pt x="710" y="257"/>
                    </a:lnTo>
                    <a:lnTo>
                      <a:pt x="778" y="234"/>
                    </a:lnTo>
                    <a:lnTo>
                      <a:pt x="942" y="184"/>
                    </a:lnTo>
                    <a:lnTo>
                      <a:pt x="1082" y="158"/>
                    </a:lnTo>
                    <a:lnTo>
                      <a:pt x="1152" y="149"/>
                    </a:lnTo>
                    <a:lnTo>
                      <a:pt x="1186" y="250"/>
                    </a:lnTo>
                    <a:lnTo>
                      <a:pt x="1240" y="246"/>
                    </a:lnTo>
                    <a:lnTo>
                      <a:pt x="1065" y="264"/>
                    </a:lnTo>
                    <a:lnTo>
                      <a:pt x="962" y="287"/>
                    </a:lnTo>
                    <a:lnTo>
                      <a:pt x="833" y="323"/>
                    </a:lnTo>
                    <a:lnTo>
                      <a:pt x="726" y="366"/>
                    </a:lnTo>
                    <a:lnTo>
                      <a:pt x="615" y="416"/>
                    </a:lnTo>
                    <a:lnTo>
                      <a:pt x="575" y="430"/>
                    </a:lnTo>
                    <a:lnTo>
                      <a:pt x="558" y="433"/>
                    </a:lnTo>
                    <a:lnTo>
                      <a:pt x="515" y="432"/>
                    </a:lnTo>
                    <a:lnTo>
                      <a:pt x="480" y="417"/>
                    </a:lnTo>
                    <a:lnTo>
                      <a:pt x="424" y="381"/>
                    </a:lnTo>
                    <a:lnTo>
                      <a:pt x="364" y="341"/>
                    </a:lnTo>
                    <a:lnTo>
                      <a:pt x="312" y="310"/>
                    </a:lnTo>
                    <a:lnTo>
                      <a:pt x="255" y="291"/>
                    </a:lnTo>
                    <a:lnTo>
                      <a:pt x="216" y="290"/>
                    </a:lnTo>
                    <a:lnTo>
                      <a:pt x="117" y="273"/>
                    </a:lnTo>
                    <a:lnTo>
                      <a:pt x="34" y="259"/>
                    </a:lnTo>
                    <a:lnTo>
                      <a:pt x="24" y="179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114"/>
              <p:cNvGrpSpPr>
                <a:grpSpLocks/>
              </p:cNvGrpSpPr>
              <p:nvPr/>
            </p:nvGrpSpPr>
            <p:grpSpPr bwMode="auto">
              <a:xfrm>
                <a:off x="1903" y="2606"/>
                <a:ext cx="146" cy="144"/>
                <a:chOff x="1903" y="2606"/>
                <a:chExt cx="146" cy="144"/>
              </a:xfrm>
            </p:grpSpPr>
            <p:sp>
              <p:nvSpPr>
                <p:cNvPr id="709747" name="Oval 115"/>
                <p:cNvSpPr>
                  <a:spLocks noChangeArrowheads="1"/>
                </p:cNvSpPr>
                <p:nvPr/>
              </p:nvSpPr>
              <p:spPr bwMode="auto">
                <a:xfrm rot="120000">
                  <a:off x="1903" y="2606"/>
                  <a:ext cx="146" cy="144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48" name="Oval 116"/>
                <p:cNvSpPr>
                  <a:spLocks noChangeArrowheads="1"/>
                </p:cNvSpPr>
                <p:nvPr/>
              </p:nvSpPr>
              <p:spPr bwMode="auto">
                <a:xfrm rot="120000">
                  <a:off x="1943" y="2648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749" name="Line 117"/>
              <p:cNvSpPr>
                <a:spLocks noChangeShapeType="1"/>
              </p:cNvSpPr>
              <p:nvPr/>
            </p:nvSpPr>
            <p:spPr bwMode="auto">
              <a:xfrm>
                <a:off x="2661" y="2749"/>
                <a:ext cx="13" cy="1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50" name="Line 118"/>
              <p:cNvSpPr>
                <a:spLocks noChangeShapeType="1"/>
              </p:cNvSpPr>
              <p:nvPr/>
            </p:nvSpPr>
            <p:spPr bwMode="auto">
              <a:xfrm>
                <a:off x="2726" y="2725"/>
                <a:ext cx="63" cy="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51" name="Line 119"/>
              <p:cNvSpPr>
                <a:spLocks noChangeShapeType="1"/>
              </p:cNvSpPr>
              <p:nvPr/>
            </p:nvSpPr>
            <p:spPr bwMode="auto">
              <a:xfrm flipH="1">
                <a:off x="3016" y="2647"/>
                <a:ext cx="24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52" name="Freeform 120"/>
              <p:cNvSpPr>
                <a:spLocks/>
              </p:cNvSpPr>
              <p:nvPr/>
            </p:nvSpPr>
            <p:spPr bwMode="auto">
              <a:xfrm>
                <a:off x="2174" y="2712"/>
                <a:ext cx="268" cy="19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80" y="0"/>
                  </a:cxn>
                  <a:cxn ang="0">
                    <a:pos x="267" y="3"/>
                  </a:cxn>
                  <a:cxn ang="0">
                    <a:pos x="261" y="198"/>
                  </a:cxn>
                  <a:cxn ang="0">
                    <a:pos x="260" y="193"/>
                  </a:cxn>
                </a:cxnLst>
                <a:rect l="0" t="0" r="r" b="b"/>
                <a:pathLst>
                  <a:path w="268" h="199">
                    <a:moveTo>
                      <a:pt x="0" y="69"/>
                    </a:moveTo>
                    <a:lnTo>
                      <a:pt x="80" y="0"/>
                    </a:lnTo>
                    <a:lnTo>
                      <a:pt x="267" y="3"/>
                    </a:lnTo>
                    <a:lnTo>
                      <a:pt x="261" y="198"/>
                    </a:lnTo>
                    <a:lnTo>
                      <a:pt x="260" y="193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53" name="Freeform 121"/>
              <p:cNvSpPr>
                <a:spLocks/>
              </p:cNvSpPr>
              <p:nvPr/>
            </p:nvSpPr>
            <p:spPr bwMode="auto">
              <a:xfrm>
                <a:off x="2078" y="2532"/>
                <a:ext cx="67" cy="201"/>
              </a:xfrm>
              <a:custGeom>
                <a:avLst/>
                <a:gdLst/>
                <a:ahLst/>
                <a:cxnLst>
                  <a:cxn ang="0">
                    <a:pos x="62" y="197"/>
                  </a:cxn>
                  <a:cxn ang="0">
                    <a:pos x="66" y="2"/>
                  </a:cxn>
                  <a:cxn ang="0">
                    <a:pos x="3" y="0"/>
                  </a:cxn>
                  <a:cxn ang="0">
                    <a:pos x="0" y="200"/>
                  </a:cxn>
                  <a:cxn ang="0">
                    <a:pos x="62" y="197"/>
                  </a:cxn>
                </a:cxnLst>
                <a:rect l="0" t="0" r="r" b="b"/>
                <a:pathLst>
                  <a:path w="67" h="201">
                    <a:moveTo>
                      <a:pt x="62" y="197"/>
                    </a:moveTo>
                    <a:lnTo>
                      <a:pt x="66" y="2"/>
                    </a:lnTo>
                    <a:lnTo>
                      <a:pt x="3" y="0"/>
                    </a:lnTo>
                    <a:lnTo>
                      <a:pt x="0" y="200"/>
                    </a:lnTo>
                    <a:lnTo>
                      <a:pt x="62" y="197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54" name="Oval 122"/>
              <p:cNvSpPr>
                <a:spLocks noChangeArrowheads="1"/>
              </p:cNvSpPr>
              <p:nvPr/>
            </p:nvSpPr>
            <p:spPr bwMode="auto">
              <a:xfrm rot="60000">
                <a:off x="2088" y="2513"/>
                <a:ext cx="53" cy="5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55" name="Oval 123"/>
              <p:cNvSpPr>
                <a:spLocks noChangeArrowheads="1"/>
              </p:cNvSpPr>
              <p:nvPr/>
            </p:nvSpPr>
            <p:spPr bwMode="auto">
              <a:xfrm rot="60000">
                <a:off x="2079" y="2704"/>
                <a:ext cx="56" cy="5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56" name="Oval 124"/>
              <p:cNvSpPr>
                <a:spLocks noChangeArrowheads="1"/>
              </p:cNvSpPr>
              <p:nvPr/>
            </p:nvSpPr>
            <p:spPr bwMode="auto">
              <a:xfrm rot="60000">
                <a:off x="2096" y="2719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57" name="Oval 125"/>
              <p:cNvSpPr>
                <a:spLocks noChangeArrowheads="1"/>
              </p:cNvSpPr>
              <p:nvPr/>
            </p:nvSpPr>
            <p:spPr bwMode="auto">
              <a:xfrm rot="60000">
                <a:off x="2103" y="253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758" name="Oval 126"/>
            <p:cNvSpPr>
              <a:spLocks noChangeArrowheads="1"/>
            </p:cNvSpPr>
            <p:nvPr/>
          </p:nvSpPr>
          <p:spPr bwMode="auto">
            <a:xfrm rot="60000">
              <a:off x="750" y="1449"/>
              <a:ext cx="2439" cy="243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27"/>
          <p:cNvGrpSpPr>
            <a:grpSpLocks/>
          </p:cNvGrpSpPr>
          <p:nvPr/>
        </p:nvGrpSpPr>
        <p:grpSpPr bwMode="auto">
          <a:xfrm flipH="1">
            <a:off x="5205413" y="4291013"/>
            <a:ext cx="1077912" cy="1084262"/>
            <a:chOff x="2812" y="810"/>
            <a:chExt cx="2242" cy="2255"/>
          </a:xfrm>
        </p:grpSpPr>
        <p:sp>
          <p:nvSpPr>
            <p:cNvPr id="709760" name="Oval 128"/>
            <p:cNvSpPr>
              <a:spLocks noChangeArrowheads="1"/>
            </p:cNvSpPr>
            <p:nvPr/>
          </p:nvSpPr>
          <p:spPr bwMode="auto">
            <a:xfrm rot="3900000">
              <a:off x="2805" y="817"/>
              <a:ext cx="2255" cy="22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29"/>
            <p:cNvGrpSpPr>
              <a:grpSpLocks/>
            </p:cNvGrpSpPr>
            <p:nvPr/>
          </p:nvGrpSpPr>
          <p:grpSpPr bwMode="auto">
            <a:xfrm>
              <a:off x="3141" y="1861"/>
              <a:ext cx="862" cy="879"/>
              <a:chOff x="3141" y="1861"/>
              <a:chExt cx="862" cy="879"/>
            </a:xfrm>
          </p:grpSpPr>
          <p:sp>
            <p:nvSpPr>
              <p:cNvPr id="709762" name="Freeform 130"/>
              <p:cNvSpPr>
                <a:spLocks/>
              </p:cNvSpPr>
              <p:nvPr/>
            </p:nvSpPr>
            <p:spPr bwMode="auto">
              <a:xfrm>
                <a:off x="3141" y="1869"/>
                <a:ext cx="860" cy="871"/>
              </a:xfrm>
              <a:custGeom>
                <a:avLst/>
                <a:gdLst/>
                <a:ahLst/>
                <a:cxnLst>
                  <a:cxn ang="0">
                    <a:pos x="852" y="36"/>
                  </a:cxn>
                  <a:cxn ang="0">
                    <a:pos x="859" y="96"/>
                  </a:cxn>
                  <a:cxn ang="0">
                    <a:pos x="845" y="152"/>
                  </a:cxn>
                  <a:cxn ang="0">
                    <a:pos x="613" y="702"/>
                  </a:cxn>
                  <a:cxn ang="0">
                    <a:pos x="572" y="760"/>
                  </a:cxn>
                  <a:cxn ang="0">
                    <a:pos x="547" y="796"/>
                  </a:cxn>
                  <a:cxn ang="0">
                    <a:pos x="524" y="802"/>
                  </a:cxn>
                  <a:cxn ang="0">
                    <a:pos x="492" y="811"/>
                  </a:cxn>
                  <a:cxn ang="0">
                    <a:pos x="455" y="820"/>
                  </a:cxn>
                  <a:cxn ang="0">
                    <a:pos x="344" y="835"/>
                  </a:cxn>
                  <a:cxn ang="0">
                    <a:pos x="0" y="870"/>
                  </a:cxn>
                  <a:cxn ang="0">
                    <a:pos x="52" y="867"/>
                  </a:cxn>
                  <a:cxn ang="0">
                    <a:pos x="78" y="757"/>
                  </a:cxn>
                  <a:cxn ang="0">
                    <a:pos x="434" y="718"/>
                  </a:cxn>
                  <a:cxn ang="0">
                    <a:pos x="463" y="710"/>
                  </a:cxn>
                  <a:cxn ang="0">
                    <a:pos x="485" y="700"/>
                  </a:cxn>
                  <a:cxn ang="0">
                    <a:pos x="503" y="670"/>
                  </a:cxn>
                  <a:cxn ang="0">
                    <a:pos x="683" y="255"/>
                  </a:cxn>
                  <a:cxn ang="0">
                    <a:pos x="711" y="156"/>
                  </a:cxn>
                  <a:cxn ang="0">
                    <a:pos x="720" y="85"/>
                  </a:cxn>
                  <a:cxn ang="0">
                    <a:pos x="731" y="43"/>
                  </a:cxn>
                  <a:cxn ang="0">
                    <a:pos x="744" y="23"/>
                  </a:cxn>
                  <a:cxn ang="0">
                    <a:pos x="774" y="0"/>
                  </a:cxn>
                  <a:cxn ang="0">
                    <a:pos x="798" y="3"/>
                  </a:cxn>
                  <a:cxn ang="0">
                    <a:pos x="831" y="14"/>
                  </a:cxn>
                  <a:cxn ang="0">
                    <a:pos x="852" y="36"/>
                  </a:cxn>
                </a:cxnLst>
                <a:rect l="0" t="0" r="r" b="b"/>
                <a:pathLst>
                  <a:path w="860" h="871">
                    <a:moveTo>
                      <a:pt x="852" y="36"/>
                    </a:moveTo>
                    <a:lnTo>
                      <a:pt x="859" y="96"/>
                    </a:lnTo>
                    <a:lnTo>
                      <a:pt x="845" y="152"/>
                    </a:lnTo>
                    <a:lnTo>
                      <a:pt x="613" y="702"/>
                    </a:lnTo>
                    <a:lnTo>
                      <a:pt x="572" y="760"/>
                    </a:lnTo>
                    <a:lnTo>
                      <a:pt x="547" y="796"/>
                    </a:lnTo>
                    <a:lnTo>
                      <a:pt x="524" y="802"/>
                    </a:lnTo>
                    <a:lnTo>
                      <a:pt x="492" y="811"/>
                    </a:lnTo>
                    <a:lnTo>
                      <a:pt x="455" y="820"/>
                    </a:lnTo>
                    <a:lnTo>
                      <a:pt x="344" y="835"/>
                    </a:lnTo>
                    <a:lnTo>
                      <a:pt x="0" y="870"/>
                    </a:lnTo>
                    <a:lnTo>
                      <a:pt x="52" y="867"/>
                    </a:lnTo>
                    <a:lnTo>
                      <a:pt x="78" y="757"/>
                    </a:lnTo>
                    <a:lnTo>
                      <a:pt x="434" y="718"/>
                    </a:lnTo>
                    <a:lnTo>
                      <a:pt x="463" y="710"/>
                    </a:lnTo>
                    <a:lnTo>
                      <a:pt x="485" y="700"/>
                    </a:lnTo>
                    <a:lnTo>
                      <a:pt x="503" y="670"/>
                    </a:lnTo>
                    <a:lnTo>
                      <a:pt x="683" y="255"/>
                    </a:lnTo>
                    <a:lnTo>
                      <a:pt x="711" y="156"/>
                    </a:lnTo>
                    <a:lnTo>
                      <a:pt x="720" y="85"/>
                    </a:lnTo>
                    <a:lnTo>
                      <a:pt x="731" y="43"/>
                    </a:lnTo>
                    <a:lnTo>
                      <a:pt x="744" y="23"/>
                    </a:lnTo>
                    <a:lnTo>
                      <a:pt x="774" y="0"/>
                    </a:lnTo>
                    <a:lnTo>
                      <a:pt x="798" y="3"/>
                    </a:lnTo>
                    <a:lnTo>
                      <a:pt x="831" y="14"/>
                    </a:lnTo>
                    <a:lnTo>
                      <a:pt x="852" y="36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131"/>
              <p:cNvGrpSpPr>
                <a:grpSpLocks/>
              </p:cNvGrpSpPr>
              <p:nvPr/>
            </p:nvGrpSpPr>
            <p:grpSpPr bwMode="auto">
              <a:xfrm>
                <a:off x="3863" y="1861"/>
                <a:ext cx="140" cy="139"/>
                <a:chOff x="3863" y="1861"/>
                <a:chExt cx="140" cy="139"/>
              </a:xfrm>
            </p:grpSpPr>
            <p:sp>
              <p:nvSpPr>
                <p:cNvPr id="709764" name="Oval 132"/>
                <p:cNvSpPr>
                  <a:spLocks noChangeArrowheads="1"/>
                </p:cNvSpPr>
                <p:nvPr/>
              </p:nvSpPr>
              <p:spPr bwMode="auto">
                <a:xfrm rot="60000">
                  <a:off x="3863" y="1861"/>
                  <a:ext cx="140" cy="139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65" name="Oval 133"/>
                <p:cNvSpPr>
                  <a:spLocks noChangeArrowheads="1"/>
                </p:cNvSpPr>
                <p:nvPr/>
              </p:nvSpPr>
              <p:spPr bwMode="auto">
                <a:xfrm rot="60000">
                  <a:off x="3902" y="1899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766" name="Freeform 134"/>
              <p:cNvSpPr>
                <a:spLocks/>
              </p:cNvSpPr>
              <p:nvPr/>
            </p:nvSpPr>
            <p:spPr bwMode="auto">
              <a:xfrm>
                <a:off x="3848" y="2039"/>
                <a:ext cx="116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2"/>
                  </a:cxn>
                  <a:cxn ang="0">
                    <a:pos x="82" y="34"/>
                  </a:cxn>
                  <a:cxn ang="0">
                    <a:pos x="115" y="35"/>
                  </a:cxn>
                </a:cxnLst>
                <a:rect l="0" t="0" r="r" b="b"/>
                <a:pathLst>
                  <a:path w="116" h="36">
                    <a:moveTo>
                      <a:pt x="0" y="0"/>
                    </a:moveTo>
                    <a:lnTo>
                      <a:pt x="24" y="22"/>
                    </a:lnTo>
                    <a:lnTo>
                      <a:pt x="82" y="34"/>
                    </a:lnTo>
                    <a:lnTo>
                      <a:pt x="115" y="3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67" name="Line 135"/>
              <p:cNvSpPr>
                <a:spLocks noChangeShapeType="1"/>
              </p:cNvSpPr>
              <p:nvPr/>
            </p:nvSpPr>
            <p:spPr bwMode="auto">
              <a:xfrm>
                <a:off x="3747" y="2308"/>
                <a:ext cx="108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68" name="Line 136"/>
              <p:cNvSpPr>
                <a:spLocks noChangeShapeType="1"/>
              </p:cNvSpPr>
              <p:nvPr/>
            </p:nvSpPr>
            <p:spPr bwMode="auto">
              <a:xfrm>
                <a:off x="3716" y="2366"/>
                <a:ext cx="87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69" name="Line 137"/>
              <p:cNvSpPr>
                <a:spLocks noChangeShapeType="1"/>
              </p:cNvSpPr>
              <p:nvPr/>
            </p:nvSpPr>
            <p:spPr bwMode="auto">
              <a:xfrm>
                <a:off x="3564" y="2585"/>
                <a:ext cx="36" cy="1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70" name="Line 138"/>
              <p:cNvSpPr>
                <a:spLocks noChangeShapeType="1"/>
              </p:cNvSpPr>
              <p:nvPr/>
            </p:nvSpPr>
            <p:spPr bwMode="auto">
              <a:xfrm flipH="1">
                <a:off x="3474" y="2595"/>
                <a:ext cx="22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71" name="Oval 139"/>
              <p:cNvSpPr>
                <a:spLocks noChangeArrowheads="1"/>
              </p:cNvSpPr>
              <p:nvPr/>
            </p:nvSpPr>
            <p:spPr bwMode="auto">
              <a:xfrm rot="60000">
                <a:off x="3867" y="2018"/>
                <a:ext cx="18" cy="20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72" name="Oval 140"/>
              <p:cNvSpPr>
                <a:spLocks noChangeArrowheads="1"/>
              </p:cNvSpPr>
              <p:nvPr/>
            </p:nvSpPr>
            <p:spPr bwMode="auto">
              <a:xfrm rot="60000">
                <a:off x="3935" y="2038"/>
                <a:ext cx="20" cy="18"/>
              </a:xfrm>
              <a:prstGeom prst="ellipse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773" name="Line 141"/>
            <p:cNvSpPr>
              <a:spLocks noChangeShapeType="1"/>
            </p:cNvSpPr>
            <p:nvPr/>
          </p:nvSpPr>
          <p:spPr bwMode="auto">
            <a:xfrm>
              <a:off x="3273" y="2624"/>
              <a:ext cx="31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42"/>
          <p:cNvGrpSpPr>
            <a:grpSpLocks/>
          </p:cNvGrpSpPr>
          <p:nvPr/>
        </p:nvGrpSpPr>
        <p:grpSpPr bwMode="auto">
          <a:xfrm flipH="1">
            <a:off x="6107113" y="4554538"/>
            <a:ext cx="1268412" cy="1266825"/>
            <a:chOff x="750" y="1449"/>
            <a:chExt cx="2442" cy="2437"/>
          </a:xfrm>
        </p:grpSpPr>
        <p:grpSp>
          <p:nvGrpSpPr>
            <p:cNvPr id="28" name="Group 143"/>
            <p:cNvGrpSpPr>
              <a:grpSpLocks/>
            </p:cNvGrpSpPr>
            <p:nvPr/>
          </p:nvGrpSpPr>
          <p:grpSpPr bwMode="auto">
            <a:xfrm>
              <a:off x="1903" y="2040"/>
              <a:ext cx="1289" cy="885"/>
              <a:chOff x="1903" y="2040"/>
              <a:chExt cx="1289" cy="885"/>
            </a:xfrm>
          </p:grpSpPr>
          <p:sp>
            <p:nvSpPr>
              <p:cNvPr id="709776" name="Freeform 144"/>
              <p:cNvSpPr>
                <a:spLocks/>
              </p:cNvSpPr>
              <p:nvPr/>
            </p:nvSpPr>
            <p:spPr bwMode="auto">
              <a:xfrm>
                <a:off x="2332" y="2403"/>
                <a:ext cx="147" cy="1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47"/>
                  </a:cxn>
                  <a:cxn ang="0">
                    <a:pos x="81" y="149"/>
                  </a:cxn>
                  <a:cxn ang="0">
                    <a:pos x="146" y="87"/>
                  </a:cxn>
                  <a:cxn ang="0">
                    <a:pos x="69" y="0"/>
                  </a:cxn>
                </a:cxnLst>
                <a:rect l="0" t="0" r="r" b="b"/>
                <a:pathLst>
                  <a:path w="147" h="150">
                    <a:moveTo>
                      <a:pt x="69" y="0"/>
                    </a:moveTo>
                    <a:lnTo>
                      <a:pt x="0" y="47"/>
                    </a:lnTo>
                    <a:lnTo>
                      <a:pt x="81" y="149"/>
                    </a:lnTo>
                    <a:lnTo>
                      <a:pt x="146" y="87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145"/>
              <p:cNvGrpSpPr>
                <a:grpSpLocks/>
              </p:cNvGrpSpPr>
              <p:nvPr/>
            </p:nvGrpSpPr>
            <p:grpSpPr bwMode="auto">
              <a:xfrm>
                <a:off x="2221" y="2040"/>
                <a:ext cx="644" cy="645"/>
                <a:chOff x="2221" y="2040"/>
                <a:chExt cx="644" cy="645"/>
              </a:xfrm>
            </p:grpSpPr>
            <p:sp>
              <p:nvSpPr>
                <p:cNvPr id="709778" name="Freeform 146"/>
                <p:cNvSpPr>
                  <a:spLocks/>
                </p:cNvSpPr>
                <p:nvPr/>
              </p:nvSpPr>
              <p:spPr bwMode="auto">
                <a:xfrm>
                  <a:off x="2221" y="2040"/>
                  <a:ext cx="644" cy="645"/>
                </a:xfrm>
                <a:custGeom>
                  <a:avLst/>
                  <a:gdLst/>
                  <a:ahLst/>
                  <a:cxnLst>
                    <a:cxn ang="0">
                      <a:pos x="361" y="154"/>
                    </a:cxn>
                    <a:cxn ang="0">
                      <a:pos x="367" y="0"/>
                    </a:cxn>
                    <a:cxn ang="0">
                      <a:pos x="325" y="147"/>
                    </a:cxn>
                    <a:cxn ang="0">
                      <a:pos x="148" y="289"/>
                    </a:cxn>
                    <a:cxn ang="0">
                      <a:pos x="0" y="289"/>
                    </a:cxn>
                    <a:cxn ang="0">
                      <a:pos x="145" y="323"/>
                    </a:cxn>
                    <a:cxn ang="0">
                      <a:pos x="291" y="500"/>
                    </a:cxn>
                    <a:cxn ang="0">
                      <a:pos x="289" y="644"/>
                    </a:cxn>
                    <a:cxn ang="0">
                      <a:pos x="329" y="496"/>
                    </a:cxn>
                    <a:cxn ang="0">
                      <a:pos x="500" y="354"/>
                    </a:cxn>
                    <a:cxn ang="0">
                      <a:pos x="643" y="368"/>
                    </a:cxn>
                    <a:cxn ang="0">
                      <a:pos x="497" y="332"/>
                    </a:cxn>
                    <a:cxn ang="0">
                      <a:pos x="492" y="277"/>
                    </a:cxn>
                    <a:cxn ang="0">
                      <a:pos x="515" y="257"/>
                    </a:cxn>
                    <a:cxn ang="0">
                      <a:pos x="509" y="234"/>
                    </a:cxn>
                    <a:cxn ang="0">
                      <a:pos x="445" y="153"/>
                    </a:cxn>
                    <a:cxn ang="0">
                      <a:pos x="422" y="149"/>
                    </a:cxn>
                    <a:cxn ang="0">
                      <a:pos x="404" y="166"/>
                    </a:cxn>
                    <a:cxn ang="0">
                      <a:pos x="361" y="154"/>
                    </a:cxn>
                  </a:cxnLst>
                  <a:rect l="0" t="0" r="r" b="b"/>
                  <a:pathLst>
                    <a:path w="644" h="645">
                      <a:moveTo>
                        <a:pt x="361" y="154"/>
                      </a:moveTo>
                      <a:lnTo>
                        <a:pt x="367" y="0"/>
                      </a:lnTo>
                      <a:lnTo>
                        <a:pt x="325" y="147"/>
                      </a:lnTo>
                      <a:lnTo>
                        <a:pt x="148" y="289"/>
                      </a:lnTo>
                      <a:lnTo>
                        <a:pt x="0" y="289"/>
                      </a:lnTo>
                      <a:lnTo>
                        <a:pt x="145" y="323"/>
                      </a:lnTo>
                      <a:lnTo>
                        <a:pt x="291" y="500"/>
                      </a:lnTo>
                      <a:lnTo>
                        <a:pt x="289" y="644"/>
                      </a:lnTo>
                      <a:lnTo>
                        <a:pt x="329" y="496"/>
                      </a:lnTo>
                      <a:lnTo>
                        <a:pt x="500" y="354"/>
                      </a:lnTo>
                      <a:lnTo>
                        <a:pt x="643" y="368"/>
                      </a:lnTo>
                      <a:lnTo>
                        <a:pt x="497" y="332"/>
                      </a:lnTo>
                      <a:lnTo>
                        <a:pt x="492" y="277"/>
                      </a:lnTo>
                      <a:lnTo>
                        <a:pt x="515" y="257"/>
                      </a:lnTo>
                      <a:lnTo>
                        <a:pt x="509" y="234"/>
                      </a:lnTo>
                      <a:lnTo>
                        <a:pt x="445" y="153"/>
                      </a:lnTo>
                      <a:lnTo>
                        <a:pt x="422" y="149"/>
                      </a:lnTo>
                      <a:lnTo>
                        <a:pt x="404" y="166"/>
                      </a:lnTo>
                      <a:lnTo>
                        <a:pt x="361" y="154"/>
                      </a:lnTo>
                    </a:path>
                  </a:pathLst>
                </a:custGeom>
                <a:solidFill>
                  <a:srgbClr val="969696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779" name="Oval 147"/>
                <p:cNvSpPr>
                  <a:spLocks noChangeArrowheads="1"/>
                </p:cNvSpPr>
                <p:nvPr/>
              </p:nvSpPr>
              <p:spPr bwMode="auto">
                <a:xfrm rot="60000">
                  <a:off x="2369" y="2186"/>
                  <a:ext cx="347" cy="350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80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2547" y="2350"/>
                  <a:ext cx="1" cy="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81" name="Line 149"/>
                <p:cNvSpPr>
                  <a:spLocks noChangeShapeType="1"/>
                </p:cNvSpPr>
                <p:nvPr/>
              </p:nvSpPr>
              <p:spPr bwMode="auto">
                <a:xfrm>
                  <a:off x="2532" y="2363"/>
                  <a:ext cx="26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782" name="Freeform 150"/>
              <p:cNvSpPr>
                <a:spLocks/>
              </p:cNvSpPr>
              <p:nvPr/>
            </p:nvSpPr>
            <p:spPr bwMode="auto">
              <a:xfrm>
                <a:off x="2176" y="2419"/>
                <a:ext cx="265" cy="271"/>
              </a:xfrm>
              <a:custGeom>
                <a:avLst/>
                <a:gdLst/>
                <a:ahLst/>
                <a:cxnLst>
                  <a:cxn ang="0">
                    <a:pos x="132" y="270"/>
                  </a:cxn>
                  <a:cxn ang="0">
                    <a:pos x="264" y="160"/>
                  </a:cxn>
                  <a:cxn ang="0">
                    <a:pos x="132" y="0"/>
                  </a:cxn>
                  <a:cxn ang="0">
                    <a:pos x="0" y="108"/>
                  </a:cxn>
                  <a:cxn ang="0">
                    <a:pos x="132" y="270"/>
                  </a:cxn>
                </a:cxnLst>
                <a:rect l="0" t="0" r="r" b="b"/>
                <a:pathLst>
                  <a:path w="265" h="271">
                    <a:moveTo>
                      <a:pt x="132" y="270"/>
                    </a:moveTo>
                    <a:lnTo>
                      <a:pt x="264" y="160"/>
                    </a:lnTo>
                    <a:lnTo>
                      <a:pt x="132" y="0"/>
                    </a:lnTo>
                    <a:lnTo>
                      <a:pt x="0" y="108"/>
                    </a:lnTo>
                    <a:lnTo>
                      <a:pt x="132" y="27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83" name="Freeform 151"/>
              <p:cNvSpPr>
                <a:spLocks/>
              </p:cNvSpPr>
              <p:nvPr/>
            </p:nvSpPr>
            <p:spPr bwMode="auto">
              <a:xfrm>
                <a:off x="1951" y="2491"/>
                <a:ext cx="1241" cy="434"/>
              </a:xfrm>
              <a:custGeom>
                <a:avLst/>
                <a:gdLst/>
                <a:ahLst/>
                <a:cxnLst>
                  <a:cxn ang="0">
                    <a:pos x="24" y="179"/>
                  </a:cxn>
                  <a:cxn ang="0">
                    <a:pos x="0" y="113"/>
                  </a:cxn>
                  <a:cxn ang="0">
                    <a:pos x="178" y="4"/>
                  </a:cxn>
                  <a:cxn ang="0">
                    <a:pos x="196" y="0"/>
                  </a:cxn>
                  <a:cxn ang="0">
                    <a:pos x="215" y="18"/>
                  </a:cxn>
                  <a:cxn ang="0">
                    <a:pos x="376" y="216"/>
                  </a:cxn>
                  <a:cxn ang="0">
                    <a:pos x="491" y="218"/>
                  </a:cxn>
                  <a:cxn ang="0">
                    <a:pos x="488" y="305"/>
                  </a:cxn>
                  <a:cxn ang="0">
                    <a:pos x="532" y="328"/>
                  </a:cxn>
                  <a:cxn ang="0">
                    <a:pos x="541" y="329"/>
                  </a:cxn>
                  <a:cxn ang="0">
                    <a:pos x="556" y="329"/>
                  </a:cxn>
                  <a:cxn ang="0">
                    <a:pos x="632" y="294"/>
                  </a:cxn>
                  <a:cxn ang="0">
                    <a:pos x="710" y="257"/>
                  </a:cxn>
                  <a:cxn ang="0">
                    <a:pos x="778" y="234"/>
                  </a:cxn>
                  <a:cxn ang="0">
                    <a:pos x="942" y="184"/>
                  </a:cxn>
                  <a:cxn ang="0">
                    <a:pos x="1082" y="158"/>
                  </a:cxn>
                  <a:cxn ang="0">
                    <a:pos x="1152" y="149"/>
                  </a:cxn>
                  <a:cxn ang="0">
                    <a:pos x="1186" y="250"/>
                  </a:cxn>
                  <a:cxn ang="0">
                    <a:pos x="1240" y="246"/>
                  </a:cxn>
                  <a:cxn ang="0">
                    <a:pos x="1065" y="264"/>
                  </a:cxn>
                  <a:cxn ang="0">
                    <a:pos x="962" y="287"/>
                  </a:cxn>
                  <a:cxn ang="0">
                    <a:pos x="833" y="323"/>
                  </a:cxn>
                  <a:cxn ang="0">
                    <a:pos x="726" y="366"/>
                  </a:cxn>
                  <a:cxn ang="0">
                    <a:pos x="615" y="416"/>
                  </a:cxn>
                  <a:cxn ang="0">
                    <a:pos x="575" y="430"/>
                  </a:cxn>
                  <a:cxn ang="0">
                    <a:pos x="558" y="433"/>
                  </a:cxn>
                  <a:cxn ang="0">
                    <a:pos x="515" y="432"/>
                  </a:cxn>
                  <a:cxn ang="0">
                    <a:pos x="480" y="417"/>
                  </a:cxn>
                  <a:cxn ang="0">
                    <a:pos x="424" y="381"/>
                  </a:cxn>
                  <a:cxn ang="0">
                    <a:pos x="364" y="341"/>
                  </a:cxn>
                  <a:cxn ang="0">
                    <a:pos x="312" y="310"/>
                  </a:cxn>
                  <a:cxn ang="0">
                    <a:pos x="255" y="291"/>
                  </a:cxn>
                  <a:cxn ang="0">
                    <a:pos x="216" y="290"/>
                  </a:cxn>
                  <a:cxn ang="0">
                    <a:pos x="117" y="273"/>
                  </a:cxn>
                  <a:cxn ang="0">
                    <a:pos x="34" y="259"/>
                  </a:cxn>
                  <a:cxn ang="0">
                    <a:pos x="24" y="179"/>
                  </a:cxn>
                </a:cxnLst>
                <a:rect l="0" t="0" r="r" b="b"/>
                <a:pathLst>
                  <a:path w="1241" h="434">
                    <a:moveTo>
                      <a:pt x="24" y="179"/>
                    </a:moveTo>
                    <a:lnTo>
                      <a:pt x="0" y="113"/>
                    </a:lnTo>
                    <a:lnTo>
                      <a:pt x="178" y="4"/>
                    </a:lnTo>
                    <a:lnTo>
                      <a:pt x="196" y="0"/>
                    </a:lnTo>
                    <a:lnTo>
                      <a:pt x="215" y="18"/>
                    </a:lnTo>
                    <a:lnTo>
                      <a:pt x="376" y="216"/>
                    </a:lnTo>
                    <a:lnTo>
                      <a:pt x="491" y="218"/>
                    </a:lnTo>
                    <a:lnTo>
                      <a:pt x="488" y="305"/>
                    </a:lnTo>
                    <a:lnTo>
                      <a:pt x="532" y="328"/>
                    </a:lnTo>
                    <a:lnTo>
                      <a:pt x="541" y="329"/>
                    </a:lnTo>
                    <a:lnTo>
                      <a:pt x="556" y="329"/>
                    </a:lnTo>
                    <a:lnTo>
                      <a:pt x="632" y="294"/>
                    </a:lnTo>
                    <a:lnTo>
                      <a:pt x="710" y="257"/>
                    </a:lnTo>
                    <a:lnTo>
                      <a:pt x="778" y="234"/>
                    </a:lnTo>
                    <a:lnTo>
                      <a:pt x="942" y="184"/>
                    </a:lnTo>
                    <a:lnTo>
                      <a:pt x="1082" y="158"/>
                    </a:lnTo>
                    <a:lnTo>
                      <a:pt x="1152" y="149"/>
                    </a:lnTo>
                    <a:lnTo>
                      <a:pt x="1186" y="250"/>
                    </a:lnTo>
                    <a:lnTo>
                      <a:pt x="1240" y="246"/>
                    </a:lnTo>
                    <a:lnTo>
                      <a:pt x="1065" y="264"/>
                    </a:lnTo>
                    <a:lnTo>
                      <a:pt x="962" y="287"/>
                    </a:lnTo>
                    <a:lnTo>
                      <a:pt x="833" y="323"/>
                    </a:lnTo>
                    <a:lnTo>
                      <a:pt x="726" y="366"/>
                    </a:lnTo>
                    <a:lnTo>
                      <a:pt x="615" y="416"/>
                    </a:lnTo>
                    <a:lnTo>
                      <a:pt x="575" y="430"/>
                    </a:lnTo>
                    <a:lnTo>
                      <a:pt x="558" y="433"/>
                    </a:lnTo>
                    <a:lnTo>
                      <a:pt x="515" y="432"/>
                    </a:lnTo>
                    <a:lnTo>
                      <a:pt x="480" y="417"/>
                    </a:lnTo>
                    <a:lnTo>
                      <a:pt x="424" y="381"/>
                    </a:lnTo>
                    <a:lnTo>
                      <a:pt x="364" y="341"/>
                    </a:lnTo>
                    <a:lnTo>
                      <a:pt x="312" y="310"/>
                    </a:lnTo>
                    <a:lnTo>
                      <a:pt x="255" y="291"/>
                    </a:lnTo>
                    <a:lnTo>
                      <a:pt x="216" y="290"/>
                    </a:lnTo>
                    <a:lnTo>
                      <a:pt x="117" y="273"/>
                    </a:lnTo>
                    <a:lnTo>
                      <a:pt x="34" y="259"/>
                    </a:lnTo>
                    <a:lnTo>
                      <a:pt x="24" y="179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152"/>
              <p:cNvGrpSpPr>
                <a:grpSpLocks/>
              </p:cNvGrpSpPr>
              <p:nvPr/>
            </p:nvGrpSpPr>
            <p:grpSpPr bwMode="auto">
              <a:xfrm>
                <a:off x="1903" y="2606"/>
                <a:ext cx="146" cy="144"/>
                <a:chOff x="1903" y="2606"/>
                <a:chExt cx="146" cy="144"/>
              </a:xfrm>
            </p:grpSpPr>
            <p:sp>
              <p:nvSpPr>
                <p:cNvPr id="709785" name="Oval 153"/>
                <p:cNvSpPr>
                  <a:spLocks noChangeArrowheads="1"/>
                </p:cNvSpPr>
                <p:nvPr/>
              </p:nvSpPr>
              <p:spPr bwMode="auto">
                <a:xfrm rot="120000">
                  <a:off x="1903" y="2606"/>
                  <a:ext cx="146" cy="144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786" name="Oval 154"/>
                <p:cNvSpPr>
                  <a:spLocks noChangeArrowheads="1"/>
                </p:cNvSpPr>
                <p:nvPr/>
              </p:nvSpPr>
              <p:spPr bwMode="auto">
                <a:xfrm rot="120000">
                  <a:off x="1943" y="2648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9787" name="Line 155"/>
              <p:cNvSpPr>
                <a:spLocks noChangeShapeType="1"/>
              </p:cNvSpPr>
              <p:nvPr/>
            </p:nvSpPr>
            <p:spPr bwMode="auto">
              <a:xfrm>
                <a:off x="2661" y="2749"/>
                <a:ext cx="13" cy="1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88" name="Line 156"/>
              <p:cNvSpPr>
                <a:spLocks noChangeShapeType="1"/>
              </p:cNvSpPr>
              <p:nvPr/>
            </p:nvSpPr>
            <p:spPr bwMode="auto">
              <a:xfrm>
                <a:off x="2726" y="2725"/>
                <a:ext cx="63" cy="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89" name="Line 157"/>
              <p:cNvSpPr>
                <a:spLocks noChangeShapeType="1"/>
              </p:cNvSpPr>
              <p:nvPr/>
            </p:nvSpPr>
            <p:spPr bwMode="auto">
              <a:xfrm flipH="1">
                <a:off x="3016" y="2647"/>
                <a:ext cx="24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90" name="Freeform 158"/>
              <p:cNvSpPr>
                <a:spLocks/>
              </p:cNvSpPr>
              <p:nvPr/>
            </p:nvSpPr>
            <p:spPr bwMode="auto">
              <a:xfrm>
                <a:off x="2174" y="2712"/>
                <a:ext cx="268" cy="199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80" y="0"/>
                  </a:cxn>
                  <a:cxn ang="0">
                    <a:pos x="267" y="3"/>
                  </a:cxn>
                  <a:cxn ang="0">
                    <a:pos x="261" y="198"/>
                  </a:cxn>
                  <a:cxn ang="0">
                    <a:pos x="260" y="193"/>
                  </a:cxn>
                </a:cxnLst>
                <a:rect l="0" t="0" r="r" b="b"/>
                <a:pathLst>
                  <a:path w="268" h="199">
                    <a:moveTo>
                      <a:pt x="0" y="69"/>
                    </a:moveTo>
                    <a:lnTo>
                      <a:pt x="80" y="0"/>
                    </a:lnTo>
                    <a:lnTo>
                      <a:pt x="267" y="3"/>
                    </a:lnTo>
                    <a:lnTo>
                      <a:pt x="261" y="198"/>
                    </a:lnTo>
                    <a:lnTo>
                      <a:pt x="260" y="193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91" name="Freeform 159"/>
              <p:cNvSpPr>
                <a:spLocks/>
              </p:cNvSpPr>
              <p:nvPr/>
            </p:nvSpPr>
            <p:spPr bwMode="auto">
              <a:xfrm>
                <a:off x="2078" y="2532"/>
                <a:ext cx="67" cy="201"/>
              </a:xfrm>
              <a:custGeom>
                <a:avLst/>
                <a:gdLst/>
                <a:ahLst/>
                <a:cxnLst>
                  <a:cxn ang="0">
                    <a:pos x="62" y="197"/>
                  </a:cxn>
                  <a:cxn ang="0">
                    <a:pos x="66" y="2"/>
                  </a:cxn>
                  <a:cxn ang="0">
                    <a:pos x="3" y="0"/>
                  </a:cxn>
                  <a:cxn ang="0">
                    <a:pos x="0" y="200"/>
                  </a:cxn>
                  <a:cxn ang="0">
                    <a:pos x="62" y="197"/>
                  </a:cxn>
                </a:cxnLst>
                <a:rect l="0" t="0" r="r" b="b"/>
                <a:pathLst>
                  <a:path w="67" h="201">
                    <a:moveTo>
                      <a:pt x="62" y="197"/>
                    </a:moveTo>
                    <a:lnTo>
                      <a:pt x="66" y="2"/>
                    </a:lnTo>
                    <a:lnTo>
                      <a:pt x="3" y="0"/>
                    </a:lnTo>
                    <a:lnTo>
                      <a:pt x="0" y="200"/>
                    </a:lnTo>
                    <a:lnTo>
                      <a:pt x="62" y="197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792" name="Oval 160"/>
              <p:cNvSpPr>
                <a:spLocks noChangeArrowheads="1"/>
              </p:cNvSpPr>
              <p:nvPr/>
            </p:nvSpPr>
            <p:spPr bwMode="auto">
              <a:xfrm rot="60000">
                <a:off x="2088" y="2513"/>
                <a:ext cx="53" cy="5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93" name="Oval 161"/>
              <p:cNvSpPr>
                <a:spLocks noChangeArrowheads="1"/>
              </p:cNvSpPr>
              <p:nvPr/>
            </p:nvSpPr>
            <p:spPr bwMode="auto">
              <a:xfrm rot="60000">
                <a:off x="2079" y="2704"/>
                <a:ext cx="56" cy="5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94" name="Oval 162"/>
              <p:cNvSpPr>
                <a:spLocks noChangeArrowheads="1"/>
              </p:cNvSpPr>
              <p:nvPr/>
            </p:nvSpPr>
            <p:spPr bwMode="auto">
              <a:xfrm rot="60000">
                <a:off x="2096" y="2719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95" name="Oval 163"/>
              <p:cNvSpPr>
                <a:spLocks noChangeArrowheads="1"/>
              </p:cNvSpPr>
              <p:nvPr/>
            </p:nvSpPr>
            <p:spPr bwMode="auto">
              <a:xfrm rot="60000">
                <a:off x="2103" y="253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9796" name="Oval 164"/>
            <p:cNvSpPr>
              <a:spLocks noChangeArrowheads="1"/>
            </p:cNvSpPr>
            <p:nvPr/>
          </p:nvSpPr>
          <p:spPr bwMode="auto">
            <a:xfrm rot="60000">
              <a:off x="750" y="1449"/>
              <a:ext cx="2439" cy="243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165"/>
          <p:cNvGrpSpPr>
            <a:grpSpLocks/>
          </p:cNvGrpSpPr>
          <p:nvPr/>
        </p:nvGrpSpPr>
        <p:grpSpPr bwMode="auto">
          <a:xfrm>
            <a:off x="5880100" y="4548188"/>
            <a:ext cx="398463" cy="400050"/>
            <a:chOff x="3882" y="2064"/>
            <a:chExt cx="519" cy="519"/>
          </a:xfrm>
        </p:grpSpPr>
        <p:sp>
          <p:nvSpPr>
            <p:cNvPr id="709798" name="Oval 166"/>
            <p:cNvSpPr>
              <a:spLocks noChangeArrowheads="1"/>
            </p:cNvSpPr>
            <p:nvPr/>
          </p:nvSpPr>
          <p:spPr bwMode="auto">
            <a:xfrm>
              <a:off x="3951" y="2133"/>
              <a:ext cx="381" cy="38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799" name="AutoShape 167"/>
            <p:cNvSpPr>
              <a:spLocks noChangeArrowheads="1"/>
            </p:cNvSpPr>
            <p:nvPr/>
          </p:nvSpPr>
          <p:spPr bwMode="auto">
            <a:xfrm rot="-2646543">
              <a:off x="3882" y="2064"/>
              <a:ext cx="519" cy="519"/>
            </a:xfrm>
            <a:prstGeom prst="star4">
              <a:avLst>
                <a:gd name="adj" fmla="val 125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800" name="AutoShape 168"/>
            <p:cNvSpPr>
              <a:spLocks noChangeArrowheads="1"/>
            </p:cNvSpPr>
            <p:nvPr/>
          </p:nvSpPr>
          <p:spPr bwMode="auto">
            <a:xfrm>
              <a:off x="4085" y="2270"/>
              <a:ext cx="113" cy="107"/>
            </a:xfrm>
            <a:prstGeom prst="star5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801" name="Oval 169"/>
            <p:cNvSpPr>
              <a:spLocks noChangeArrowheads="1"/>
            </p:cNvSpPr>
            <p:nvPr/>
          </p:nvSpPr>
          <p:spPr bwMode="auto">
            <a:xfrm>
              <a:off x="4118" y="2300"/>
              <a:ext cx="47" cy="47"/>
            </a:xfrm>
            <a:prstGeom prst="ellipse">
              <a:avLst/>
            </a:prstGeom>
            <a:solidFill>
              <a:srgbClr val="969696"/>
            </a:solidFill>
            <a:ln w="12700">
              <a:noFill/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9803" name="Text Box 171"/>
          <p:cNvSpPr txBox="1">
            <a:spLocks noChangeArrowheads="1"/>
          </p:cNvSpPr>
          <p:nvPr/>
        </p:nvSpPr>
        <p:spPr bwMode="auto">
          <a:xfrm>
            <a:off x="374650" y="5900738"/>
            <a:ext cx="3490913" cy="327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82055" tIns="41027" rIns="82055" bIns="41027">
            <a:spAutoFit/>
          </a:bodyPr>
          <a:lstStyle/>
          <a:p>
            <a:pPr algn="ctr" defTabSz="915988" eaLnBrk="0" hangingPunct="0">
              <a:spcBef>
                <a:spcPct val="50000"/>
              </a:spcBef>
            </a:pPr>
            <a:r>
              <a:rPr lang="en-US" sz="1600" b="1"/>
              <a:t>Ground Operations</a:t>
            </a:r>
          </a:p>
        </p:txBody>
      </p:sp>
      <p:grpSp>
        <p:nvGrpSpPr>
          <p:cNvPr id="709632" name="Group 172"/>
          <p:cNvGrpSpPr>
            <a:grpSpLocks/>
          </p:cNvGrpSpPr>
          <p:nvPr/>
        </p:nvGrpSpPr>
        <p:grpSpPr bwMode="auto">
          <a:xfrm>
            <a:off x="2908300" y="4583113"/>
            <a:ext cx="398463" cy="400050"/>
            <a:chOff x="3882" y="2064"/>
            <a:chExt cx="519" cy="519"/>
          </a:xfrm>
        </p:grpSpPr>
        <p:sp>
          <p:nvSpPr>
            <p:cNvPr id="709805" name="Oval 173"/>
            <p:cNvSpPr>
              <a:spLocks noChangeArrowheads="1"/>
            </p:cNvSpPr>
            <p:nvPr/>
          </p:nvSpPr>
          <p:spPr bwMode="auto">
            <a:xfrm>
              <a:off x="3951" y="2133"/>
              <a:ext cx="381" cy="38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806" name="AutoShape 174"/>
            <p:cNvSpPr>
              <a:spLocks noChangeArrowheads="1"/>
            </p:cNvSpPr>
            <p:nvPr/>
          </p:nvSpPr>
          <p:spPr bwMode="auto">
            <a:xfrm rot="-2646543">
              <a:off x="3882" y="2064"/>
              <a:ext cx="519" cy="519"/>
            </a:xfrm>
            <a:prstGeom prst="star4">
              <a:avLst>
                <a:gd name="adj" fmla="val 125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807" name="AutoShape 175"/>
            <p:cNvSpPr>
              <a:spLocks noChangeArrowheads="1"/>
            </p:cNvSpPr>
            <p:nvPr/>
          </p:nvSpPr>
          <p:spPr bwMode="auto">
            <a:xfrm>
              <a:off x="4085" y="2270"/>
              <a:ext cx="113" cy="107"/>
            </a:xfrm>
            <a:prstGeom prst="star5">
              <a:avLst/>
            </a:prstGeom>
            <a:solidFill>
              <a:srgbClr val="969696"/>
            </a:solidFill>
            <a:ln w="12700">
              <a:solidFill>
                <a:schemeClr val="bg1"/>
              </a:solidFill>
              <a:miter lim="800000"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808" name="Oval 176"/>
            <p:cNvSpPr>
              <a:spLocks noChangeArrowheads="1"/>
            </p:cNvSpPr>
            <p:nvPr/>
          </p:nvSpPr>
          <p:spPr bwMode="auto">
            <a:xfrm>
              <a:off x="4118" y="2300"/>
              <a:ext cx="47" cy="47"/>
            </a:xfrm>
            <a:prstGeom prst="ellipse">
              <a:avLst/>
            </a:prstGeom>
            <a:solidFill>
              <a:srgbClr val="969696"/>
            </a:solidFill>
            <a:ln w="12700">
              <a:solidFill>
                <a:srgbClr val="5F5F5F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9633" name="Group 177"/>
          <p:cNvGrpSpPr>
            <a:grpSpLocks/>
          </p:cNvGrpSpPr>
          <p:nvPr/>
        </p:nvGrpSpPr>
        <p:grpSpPr bwMode="auto">
          <a:xfrm>
            <a:off x="7881938" y="4568825"/>
            <a:ext cx="398462" cy="400050"/>
            <a:chOff x="3882" y="2064"/>
            <a:chExt cx="519" cy="519"/>
          </a:xfrm>
        </p:grpSpPr>
        <p:sp>
          <p:nvSpPr>
            <p:cNvPr id="709810" name="Oval 178"/>
            <p:cNvSpPr>
              <a:spLocks noChangeArrowheads="1"/>
            </p:cNvSpPr>
            <p:nvPr/>
          </p:nvSpPr>
          <p:spPr bwMode="auto">
            <a:xfrm>
              <a:off x="3951" y="2133"/>
              <a:ext cx="381" cy="38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811" name="AutoShape 179"/>
            <p:cNvSpPr>
              <a:spLocks noChangeArrowheads="1"/>
            </p:cNvSpPr>
            <p:nvPr/>
          </p:nvSpPr>
          <p:spPr bwMode="auto">
            <a:xfrm rot="-2646543">
              <a:off x="3882" y="2064"/>
              <a:ext cx="519" cy="519"/>
            </a:xfrm>
            <a:prstGeom prst="star4">
              <a:avLst>
                <a:gd name="adj" fmla="val 125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812" name="AutoShape 180"/>
            <p:cNvSpPr>
              <a:spLocks noChangeArrowheads="1"/>
            </p:cNvSpPr>
            <p:nvPr/>
          </p:nvSpPr>
          <p:spPr bwMode="auto">
            <a:xfrm>
              <a:off x="4085" y="2270"/>
              <a:ext cx="113" cy="107"/>
            </a:xfrm>
            <a:prstGeom prst="star5">
              <a:avLst/>
            </a:prstGeom>
            <a:solidFill>
              <a:srgbClr val="969696"/>
            </a:solidFill>
            <a:ln w="12700">
              <a:solidFill>
                <a:schemeClr val="bg1"/>
              </a:solidFill>
              <a:miter lim="800000"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813" name="Oval 181"/>
            <p:cNvSpPr>
              <a:spLocks noChangeArrowheads="1"/>
            </p:cNvSpPr>
            <p:nvPr/>
          </p:nvSpPr>
          <p:spPr bwMode="auto">
            <a:xfrm>
              <a:off x="4118" y="2300"/>
              <a:ext cx="47" cy="47"/>
            </a:xfrm>
            <a:prstGeom prst="ellipse">
              <a:avLst/>
            </a:prstGeom>
            <a:solidFill>
              <a:srgbClr val="969696"/>
            </a:solidFill>
            <a:ln w="12700">
              <a:solidFill>
                <a:srgbClr val="5F5F5F"/>
              </a:solidFill>
              <a:round/>
              <a:headEnd type="none" w="med" len="sm"/>
              <a:tailEnd type="none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Rot by="4080000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5940000">
                                      <p:cBhvr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940000">
                                      <p:cBhvr>
                                        <p:cTn id="1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4080000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4080000">
                                      <p:cBhvr>
                                        <p:cTn id="14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5940000">
                                      <p:cBhvr>
                                        <p:cTn id="16" dur="1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940000">
                                      <p:cBhvr>
                                        <p:cTn id="18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4080000">
                                      <p:cBhvr>
                                        <p:cTn id="20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4080000">
                                      <p:cBhvr>
                                        <p:cTn id="22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5940000">
                                      <p:cBhvr>
                                        <p:cTn id="24" dur="1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5940000">
                                      <p:cBhvr>
                                        <p:cTn id="26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4080000">
                                      <p:cBhvr>
                                        <p:cTn id="28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3925888"/>
            <a:ext cx="8632825" cy="1936750"/>
          </a:xfrm>
        </p:spPr>
        <p:txBody>
          <a:bodyPr/>
          <a:lstStyle/>
          <a:p>
            <a:r>
              <a:rPr lang="en-US" dirty="0"/>
              <a:t>4 internal weapons stations (similar on all variants)</a:t>
            </a:r>
          </a:p>
          <a:p>
            <a:pPr lvl="1"/>
            <a:r>
              <a:rPr lang="en-US" dirty="0"/>
              <a:t>Stations 4 &amp; 8 (outboard, internal) can carry either air-to-surface stores or air-to-air missiles</a:t>
            </a:r>
          </a:p>
          <a:p>
            <a:pPr lvl="1"/>
            <a:r>
              <a:rPr lang="en-US" dirty="0"/>
              <a:t>Stations 5 &amp; 7 (inboard, internal) can carry air-to-air missiles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7198D-4A97-4738-B563-EA6AB8BE1C9E}" type="slidenum">
              <a:rPr lang="en-US"/>
              <a:pPr/>
              <a:t>28</a:t>
            </a:fld>
            <a:endParaRPr lang="en-US"/>
          </a:p>
        </p:txBody>
      </p:sp>
      <p:pic>
        <p:nvPicPr>
          <p:cNvPr id="486402" name="Picture 2" descr="Pictur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1381125"/>
            <a:ext cx="7470775" cy="2354263"/>
          </a:xfrm>
          <a:prstGeom prst="rect">
            <a:avLst/>
          </a:prstGeom>
          <a:noFill/>
        </p:spPr>
      </p:pic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-535781" y="228600"/>
            <a:ext cx="8634412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Weapons Stations</a:t>
            </a:r>
            <a:b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Designation &amp; Specifications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76800" y="3541713"/>
            <a:ext cx="393700" cy="304800"/>
            <a:chOff x="3834" y="3256"/>
            <a:chExt cx="248" cy="192"/>
          </a:xfrm>
        </p:grpSpPr>
        <p:sp>
          <p:nvSpPr>
            <p:cNvPr id="486406" name="Oval 6"/>
            <p:cNvSpPr>
              <a:spLocks noChangeArrowheads="1"/>
            </p:cNvSpPr>
            <p:nvPr/>
          </p:nvSpPr>
          <p:spPr bwMode="auto">
            <a:xfrm>
              <a:off x="3894" y="3280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6407" name="Text Box 7"/>
            <p:cNvSpPr txBox="1">
              <a:spLocks noChangeArrowheads="1"/>
            </p:cNvSpPr>
            <p:nvPr/>
          </p:nvSpPr>
          <p:spPr bwMode="auto">
            <a:xfrm>
              <a:off x="3834" y="3256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476625" y="3541713"/>
            <a:ext cx="393700" cy="304800"/>
            <a:chOff x="3834" y="3256"/>
            <a:chExt cx="248" cy="192"/>
          </a:xfrm>
        </p:grpSpPr>
        <p:sp>
          <p:nvSpPr>
            <p:cNvPr id="486409" name="Oval 9"/>
            <p:cNvSpPr>
              <a:spLocks noChangeArrowheads="1"/>
            </p:cNvSpPr>
            <p:nvPr/>
          </p:nvSpPr>
          <p:spPr bwMode="auto">
            <a:xfrm>
              <a:off x="3894" y="3280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6410" name="Text Box 10"/>
            <p:cNvSpPr txBox="1">
              <a:spLocks noChangeArrowheads="1"/>
            </p:cNvSpPr>
            <p:nvPr/>
          </p:nvSpPr>
          <p:spPr bwMode="auto">
            <a:xfrm>
              <a:off x="3834" y="3256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8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49775" y="3432175"/>
            <a:ext cx="393700" cy="304800"/>
            <a:chOff x="3834" y="3256"/>
            <a:chExt cx="248" cy="192"/>
          </a:xfrm>
        </p:grpSpPr>
        <p:sp>
          <p:nvSpPr>
            <p:cNvPr id="486412" name="Oval 12"/>
            <p:cNvSpPr>
              <a:spLocks noChangeArrowheads="1"/>
            </p:cNvSpPr>
            <p:nvPr/>
          </p:nvSpPr>
          <p:spPr bwMode="auto">
            <a:xfrm>
              <a:off x="3894" y="3280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6413" name="Text Box 13"/>
            <p:cNvSpPr txBox="1">
              <a:spLocks noChangeArrowheads="1"/>
            </p:cNvSpPr>
            <p:nvPr/>
          </p:nvSpPr>
          <p:spPr bwMode="auto">
            <a:xfrm>
              <a:off x="3834" y="3256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90950" y="3432175"/>
            <a:ext cx="393700" cy="304800"/>
            <a:chOff x="3834" y="3256"/>
            <a:chExt cx="248" cy="192"/>
          </a:xfrm>
        </p:grpSpPr>
        <p:sp>
          <p:nvSpPr>
            <p:cNvPr id="486415" name="Oval 15"/>
            <p:cNvSpPr>
              <a:spLocks noChangeArrowheads="1"/>
            </p:cNvSpPr>
            <p:nvPr/>
          </p:nvSpPr>
          <p:spPr bwMode="auto">
            <a:xfrm>
              <a:off x="3894" y="3280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6416" name="Text Box 16"/>
            <p:cNvSpPr txBox="1">
              <a:spLocks noChangeArrowheads="1"/>
            </p:cNvSpPr>
            <p:nvPr/>
          </p:nvSpPr>
          <p:spPr bwMode="auto">
            <a:xfrm>
              <a:off x="3834" y="3256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3925888"/>
            <a:ext cx="8632825" cy="2574925"/>
          </a:xfrm>
        </p:spPr>
        <p:txBody>
          <a:bodyPr/>
          <a:lstStyle/>
          <a:p>
            <a:r>
              <a:rPr lang="en-US" sz="2400" dirty="0"/>
              <a:t>Seven external weapons stations (similar on all variants)</a:t>
            </a:r>
          </a:p>
          <a:p>
            <a:pPr lvl="1"/>
            <a:r>
              <a:rPr lang="en-US" sz="2000" dirty="0"/>
              <a:t>Stations 3 and 9 carry 5000-lb stores or fuel</a:t>
            </a:r>
          </a:p>
          <a:p>
            <a:pPr lvl="1"/>
            <a:r>
              <a:rPr lang="en-US" sz="2000" dirty="0"/>
              <a:t>Stations 2 and 10 carry 1000-lb stores</a:t>
            </a:r>
          </a:p>
          <a:p>
            <a:pPr lvl="1"/>
            <a:r>
              <a:rPr lang="en-US" sz="2000" dirty="0"/>
              <a:t>Centerline station (6) can carry </a:t>
            </a:r>
            <a:r>
              <a:rPr lang="en-US" sz="2000" dirty="0" err="1"/>
              <a:t>missionized</a:t>
            </a:r>
            <a:r>
              <a:rPr lang="en-US" sz="2000" dirty="0"/>
              <a:t> gun only</a:t>
            </a:r>
          </a:p>
          <a:p>
            <a:pPr lvl="1"/>
            <a:r>
              <a:rPr lang="en-US" sz="2000" dirty="0"/>
              <a:t>Remaining 2 stations (1 and 11) can carry AIM-9X or AIM-132 ASRAAM missiles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B3DC9-3FD1-4C6C-BEDC-BFD5D931F3D5}" type="slidenum">
              <a:rPr lang="en-US"/>
              <a:pPr/>
              <a:t>29</a:t>
            </a:fld>
            <a:endParaRPr lang="en-US"/>
          </a:p>
        </p:txBody>
      </p:sp>
      <p:pic>
        <p:nvPicPr>
          <p:cNvPr id="488450" name="Picture 2" descr="Pictur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1381125"/>
            <a:ext cx="7470775" cy="2354263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61200" y="2697163"/>
            <a:ext cx="393700" cy="304800"/>
            <a:chOff x="4574" y="3256"/>
            <a:chExt cx="248" cy="192"/>
          </a:xfrm>
        </p:grpSpPr>
        <p:sp>
          <p:nvSpPr>
            <p:cNvPr id="488453" name="Oval 5"/>
            <p:cNvSpPr>
              <a:spLocks noChangeArrowheads="1"/>
            </p:cNvSpPr>
            <p:nvPr/>
          </p:nvSpPr>
          <p:spPr bwMode="auto">
            <a:xfrm>
              <a:off x="4634" y="3288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8454" name="Text Box 6"/>
            <p:cNvSpPr txBox="1">
              <a:spLocks noChangeArrowheads="1"/>
            </p:cNvSpPr>
            <p:nvPr/>
          </p:nvSpPr>
          <p:spPr bwMode="auto">
            <a:xfrm>
              <a:off x="4574" y="3256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561138" y="2703513"/>
            <a:ext cx="393700" cy="304800"/>
            <a:chOff x="4259" y="3260"/>
            <a:chExt cx="248" cy="192"/>
          </a:xfrm>
        </p:grpSpPr>
        <p:sp>
          <p:nvSpPr>
            <p:cNvPr id="488456" name="Oval 8"/>
            <p:cNvSpPr>
              <a:spLocks noChangeArrowheads="1"/>
            </p:cNvSpPr>
            <p:nvPr/>
          </p:nvSpPr>
          <p:spPr bwMode="auto">
            <a:xfrm>
              <a:off x="4319" y="3292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8457" name="Text Box 9"/>
            <p:cNvSpPr txBox="1">
              <a:spLocks noChangeArrowheads="1"/>
            </p:cNvSpPr>
            <p:nvPr/>
          </p:nvSpPr>
          <p:spPr bwMode="auto">
            <a:xfrm>
              <a:off x="4259" y="3260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62063" y="2709863"/>
            <a:ext cx="393700" cy="304800"/>
            <a:chOff x="921" y="3264"/>
            <a:chExt cx="248" cy="192"/>
          </a:xfrm>
        </p:grpSpPr>
        <p:sp>
          <p:nvSpPr>
            <p:cNvPr id="488459" name="Oval 11"/>
            <p:cNvSpPr>
              <a:spLocks noChangeArrowheads="1"/>
            </p:cNvSpPr>
            <p:nvPr/>
          </p:nvSpPr>
          <p:spPr bwMode="auto">
            <a:xfrm>
              <a:off x="977" y="3288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8460" name="Text Box 12"/>
            <p:cNvSpPr txBox="1">
              <a:spLocks noChangeArrowheads="1"/>
            </p:cNvSpPr>
            <p:nvPr/>
          </p:nvSpPr>
          <p:spPr bwMode="auto">
            <a:xfrm>
              <a:off x="921" y="3264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11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754188" y="2716213"/>
            <a:ext cx="393700" cy="304800"/>
            <a:chOff x="1222" y="3268"/>
            <a:chExt cx="248" cy="192"/>
          </a:xfrm>
        </p:grpSpPr>
        <p:sp>
          <p:nvSpPr>
            <p:cNvPr id="488462" name="Oval 14"/>
            <p:cNvSpPr>
              <a:spLocks noChangeArrowheads="1"/>
            </p:cNvSpPr>
            <p:nvPr/>
          </p:nvSpPr>
          <p:spPr bwMode="auto">
            <a:xfrm>
              <a:off x="1282" y="3292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8463" name="Text Box 15"/>
            <p:cNvSpPr txBox="1">
              <a:spLocks noChangeArrowheads="1"/>
            </p:cNvSpPr>
            <p:nvPr/>
          </p:nvSpPr>
          <p:spPr bwMode="auto">
            <a:xfrm>
              <a:off x="1222" y="3268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10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171950" y="3686175"/>
            <a:ext cx="393700" cy="304800"/>
            <a:chOff x="2736" y="3816"/>
            <a:chExt cx="248" cy="192"/>
          </a:xfrm>
        </p:grpSpPr>
        <p:sp>
          <p:nvSpPr>
            <p:cNvPr id="488465" name="Oval 17"/>
            <p:cNvSpPr>
              <a:spLocks noChangeArrowheads="1"/>
            </p:cNvSpPr>
            <p:nvPr/>
          </p:nvSpPr>
          <p:spPr bwMode="auto">
            <a:xfrm>
              <a:off x="2796" y="3840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8466" name="Text Box 18"/>
            <p:cNvSpPr txBox="1">
              <a:spLocks noChangeArrowheads="1"/>
            </p:cNvSpPr>
            <p:nvPr/>
          </p:nvSpPr>
          <p:spPr bwMode="auto">
            <a:xfrm>
              <a:off x="2736" y="3816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413000" y="2697163"/>
            <a:ext cx="393700" cy="304800"/>
            <a:chOff x="1637" y="3256"/>
            <a:chExt cx="248" cy="192"/>
          </a:xfrm>
        </p:grpSpPr>
        <p:sp>
          <p:nvSpPr>
            <p:cNvPr id="488468" name="Oval 20"/>
            <p:cNvSpPr>
              <a:spLocks noChangeArrowheads="1"/>
            </p:cNvSpPr>
            <p:nvPr/>
          </p:nvSpPr>
          <p:spPr bwMode="auto">
            <a:xfrm>
              <a:off x="1697" y="3280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8469" name="Text Box 21"/>
            <p:cNvSpPr txBox="1">
              <a:spLocks noChangeArrowheads="1"/>
            </p:cNvSpPr>
            <p:nvPr/>
          </p:nvSpPr>
          <p:spPr bwMode="auto">
            <a:xfrm>
              <a:off x="1637" y="3256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9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915025" y="2697163"/>
            <a:ext cx="393700" cy="304800"/>
            <a:chOff x="3834" y="3256"/>
            <a:chExt cx="248" cy="192"/>
          </a:xfrm>
        </p:grpSpPr>
        <p:sp>
          <p:nvSpPr>
            <p:cNvPr id="488471" name="Oval 23"/>
            <p:cNvSpPr>
              <a:spLocks noChangeArrowheads="1"/>
            </p:cNvSpPr>
            <p:nvPr/>
          </p:nvSpPr>
          <p:spPr bwMode="auto">
            <a:xfrm>
              <a:off x="3894" y="3280"/>
              <a:ext cx="132" cy="144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8472" name="Text Box 24"/>
            <p:cNvSpPr txBox="1">
              <a:spLocks noChangeArrowheads="1"/>
            </p:cNvSpPr>
            <p:nvPr/>
          </p:nvSpPr>
          <p:spPr bwMode="auto">
            <a:xfrm>
              <a:off x="3834" y="3256"/>
              <a:ext cx="248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</a:p>
          </p:txBody>
        </p: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-535781" y="228600"/>
            <a:ext cx="8634412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Weapons Stations</a:t>
            </a:r>
            <a:b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Designation &amp; Specifications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2" name="Rectangle 6"/>
          <p:cNvSpPr>
            <a:spLocks noGrp="1" noChangeArrowheads="1"/>
          </p:cNvSpPr>
          <p:nvPr>
            <p:ph type="title"/>
          </p:nvPr>
        </p:nvSpPr>
        <p:spPr>
          <a:xfrm>
            <a:off x="328613" y="76201"/>
            <a:ext cx="7596187" cy="1138238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F-35 Multi-role Strike</a:t>
            </a:r>
            <a:br>
              <a:rPr lang="en-US" dirty="0"/>
            </a:br>
            <a:r>
              <a:rPr lang="en-US" dirty="0"/>
              <a:t>Fighter</a:t>
            </a:r>
          </a:p>
        </p:txBody>
      </p:sp>
      <p:sp>
        <p:nvSpPr>
          <p:cNvPr id="36761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91550" cy="240665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marL="342900" indent="-342900"/>
            <a:r>
              <a:rPr lang="en-US" dirty="0"/>
              <a:t>Goal: 80% commonality across variants</a:t>
            </a:r>
          </a:p>
          <a:p>
            <a:pPr lvl="1" indent="-285750"/>
            <a:r>
              <a:rPr lang="en-US" dirty="0"/>
              <a:t>Common airframe, hardware/software, maintenance, and training</a:t>
            </a:r>
          </a:p>
          <a:p>
            <a:pPr lvl="1" indent="-285750"/>
            <a:r>
              <a:rPr lang="en-US" dirty="0"/>
              <a:t>Future upgrades and software updates more easily incorporated</a:t>
            </a:r>
          </a:p>
          <a:p>
            <a:pPr lvl="1" indent="-285750"/>
            <a:r>
              <a:rPr lang="en-US" dirty="0"/>
              <a:t>Allows more efficient test and checkout procedures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49245-AECF-49D1-8DC8-326C84071DD4}" type="slidenum">
              <a:rPr lang="en-US"/>
              <a:pPr/>
              <a:t>3</a:t>
            </a:fld>
            <a:endParaRPr lang="en-US"/>
          </a:p>
        </p:txBody>
      </p:sp>
      <p:pic>
        <p:nvPicPr>
          <p:cNvPr id="367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3892550"/>
            <a:ext cx="1912937" cy="2508250"/>
          </a:xfrm>
          <a:prstGeom prst="rect">
            <a:avLst/>
          </a:prstGeom>
          <a:noFill/>
        </p:spPr>
      </p:pic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2363" y="3949700"/>
            <a:ext cx="2298700" cy="2544763"/>
          </a:xfrm>
          <a:prstGeom prst="rect">
            <a:avLst/>
          </a:prstGeom>
          <a:noFill/>
        </p:spPr>
      </p:pic>
      <p:pic>
        <p:nvPicPr>
          <p:cNvPr id="367621" name="Picture 5" descr="stovl_top 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5075" y="4009644"/>
            <a:ext cx="1651000" cy="2362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8741953" cy="1143000"/>
          </a:xfrm>
        </p:spPr>
        <p:txBody>
          <a:bodyPr/>
          <a:lstStyle/>
          <a:p>
            <a:r>
              <a:rPr lang="en-US" dirty="0"/>
              <a:t>Gun System</a:t>
            </a:r>
            <a:br>
              <a:rPr lang="en-US" dirty="0"/>
            </a:br>
            <a:r>
              <a:rPr lang="en-US" dirty="0"/>
              <a:t>Components &amp; Operation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654175"/>
            <a:ext cx="8632825" cy="1316038"/>
          </a:xfrm>
        </p:spPr>
        <p:txBody>
          <a:bodyPr/>
          <a:lstStyle/>
          <a:p>
            <a:r>
              <a:rPr lang="en-US" dirty="0"/>
              <a:t>Internal Gun</a:t>
            </a:r>
          </a:p>
          <a:p>
            <a:pPr lvl="1">
              <a:spcAft>
                <a:spcPct val="45000"/>
              </a:spcAft>
            </a:pPr>
            <a:r>
              <a:rPr lang="en-US" dirty="0"/>
              <a:t>181-round Ammunition Handling System (AHS)</a:t>
            </a:r>
          </a:p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5DFBB-9590-4A89-8591-3EBCEADE9314}" type="slidenum">
              <a:rPr lang="en-US"/>
              <a:pPr/>
              <a:t>30</a:t>
            </a:fld>
            <a:endParaRPr lang="en-US"/>
          </a:p>
        </p:txBody>
      </p:sp>
      <p:pic>
        <p:nvPicPr>
          <p:cNvPr id="490500" name="Picture 4" descr="Total system"/>
          <p:cNvPicPr>
            <a:picLocks noChangeAspect="1" noChangeArrowheads="1"/>
          </p:cNvPicPr>
          <p:nvPr/>
        </p:nvPicPr>
        <p:blipFill>
          <a:blip r:embed="rId3" cstate="print"/>
          <a:srcRect l="3621" t="21298" r="7072" b="17918"/>
          <a:stretch>
            <a:fillRect/>
          </a:stretch>
        </p:blipFill>
        <p:spPr bwMode="auto">
          <a:xfrm>
            <a:off x="1736725" y="2605088"/>
            <a:ext cx="56515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7389813" y="5467350"/>
            <a:ext cx="1170325" cy="8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522" tIns="47261" rIns="94522" bIns="47261">
            <a:spAutoFit/>
          </a:bodyPr>
          <a:lstStyle/>
          <a:p>
            <a:pPr defTabSz="944563" eaLnBrk="0" hangingPunct="0"/>
            <a:endParaRPr lang="en-US" sz="1600" b="1" dirty="0"/>
          </a:p>
          <a:p>
            <a:pPr defTabSz="944563" eaLnBrk="0" hangingPunct="0"/>
            <a:r>
              <a:rPr lang="en-US" sz="1600" b="1" dirty="0"/>
              <a:t>25mm</a:t>
            </a:r>
          </a:p>
          <a:p>
            <a:pPr defTabSz="944563" eaLnBrk="0" hangingPunct="0"/>
            <a:r>
              <a:rPr lang="en-US" sz="1600" b="1" dirty="0"/>
              <a:t>4,000 RPM</a:t>
            </a:r>
          </a:p>
        </p:txBody>
      </p:sp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7600950" y="2816225"/>
            <a:ext cx="1361082" cy="8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4522" tIns="47261" rIns="94522" bIns="47261">
            <a:spAutoFit/>
          </a:bodyPr>
          <a:lstStyle/>
          <a:p>
            <a:pPr defTabSz="944563" eaLnBrk="0" hangingPunct="0"/>
            <a:r>
              <a:rPr lang="en-US" sz="1600" b="1" dirty="0"/>
              <a:t>Ammunition </a:t>
            </a:r>
            <a:br>
              <a:rPr lang="en-US" sz="1600" b="1" dirty="0"/>
            </a:br>
            <a:r>
              <a:rPr lang="en-US" sz="1600" b="1" dirty="0"/>
              <a:t>Container</a:t>
            </a:r>
          </a:p>
          <a:p>
            <a:pPr defTabSz="944563" eaLnBrk="0" hangingPunct="0"/>
            <a:r>
              <a:rPr lang="en-US" sz="1600" b="1" dirty="0"/>
              <a:t>(181 rounds)</a:t>
            </a:r>
          </a:p>
        </p:txBody>
      </p:sp>
      <p:sp>
        <p:nvSpPr>
          <p:cNvPr id="490503" name="Line 7"/>
          <p:cNvSpPr>
            <a:spLocks noChangeShapeType="1"/>
          </p:cNvSpPr>
          <p:nvPr/>
        </p:nvSpPr>
        <p:spPr bwMode="auto">
          <a:xfrm flipH="1">
            <a:off x="6527800" y="1589088"/>
            <a:ext cx="12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0504" name="Line 8"/>
          <p:cNvSpPr>
            <a:spLocks noChangeShapeType="1"/>
          </p:cNvSpPr>
          <p:nvPr/>
        </p:nvSpPr>
        <p:spPr bwMode="auto">
          <a:xfrm flipH="1" flipV="1">
            <a:off x="6402388" y="4376738"/>
            <a:ext cx="952500" cy="1165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0505" name="Line 9"/>
          <p:cNvSpPr>
            <a:spLocks noChangeShapeType="1"/>
          </p:cNvSpPr>
          <p:nvPr/>
        </p:nvSpPr>
        <p:spPr bwMode="auto">
          <a:xfrm flipH="1">
            <a:off x="5564188" y="3206750"/>
            <a:ext cx="1963737" cy="619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0506" name="Line 10"/>
          <p:cNvSpPr>
            <a:spLocks noChangeShapeType="1"/>
          </p:cNvSpPr>
          <p:nvPr/>
        </p:nvSpPr>
        <p:spPr bwMode="auto">
          <a:xfrm flipH="1" flipV="1">
            <a:off x="6430963" y="4414838"/>
            <a:ext cx="952500" cy="1165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0507" name="Line 11"/>
          <p:cNvSpPr>
            <a:spLocks noChangeShapeType="1"/>
          </p:cNvSpPr>
          <p:nvPr/>
        </p:nvSpPr>
        <p:spPr bwMode="auto">
          <a:xfrm flipH="1">
            <a:off x="5611813" y="3203575"/>
            <a:ext cx="1963737" cy="61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23894" cy="838200"/>
          </a:xfrm>
        </p:spPr>
        <p:txBody>
          <a:bodyPr/>
          <a:lstStyle/>
          <a:p>
            <a:r>
              <a:rPr lang="en-US" altLang="en-US" dirty="0"/>
              <a:t>OCA/DCA</a:t>
            </a:r>
            <a:endParaRPr lang="en-US" sz="25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7720-A89B-4908-BC84-8AF7FE9EEA90}" type="slidenum">
              <a:rPr lang="en-US"/>
              <a:pPr/>
              <a:t>31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9088" y="1666874"/>
            <a:ext cx="7910512" cy="458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SCL</a:t>
            </a:r>
          </a:p>
          <a:p>
            <a:pPr lvl="1"/>
            <a:r>
              <a:rPr lang="en-US" kern="0" dirty="0"/>
              <a:t>DCA 4 x AIM-120</a:t>
            </a:r>
          </a:p>
          <a:p>
            <a:pPr lvl="1"/>
            <a:r>
              <a:rPr lang="en-US" kern="0" dirty="0"/>
              <a:t>Future Sidekick 6 x AIM-120</a:t>
            </a:r>
          </a:p>
          <a:p>
            <a:pPr lvl="1"/>
            <a:r>
              <a:rPr lang="en-US" kern="0" dirty="0"/>
              <a:t>OCA 2 x AIM-120, 1 x GBU-31, 4 x GBU-39</a:t>
            </a:r>
          </a:p>
          <a:p>
            <a:r>
              <a:rPr lang="en-US" kern="0" dirty="0"/>
              <a:t>Playtime</a:t>
            </a:r>
          </a:p>
          <a:p>
            <a:pPr lvl="1"/>
            <a:r>
              <a:rPr lang="en-US" kern="0" dirty="0"/>
              <a:t>35.6 to 60 </a:t>
            </a:r>
            <a:r>
              <a:rPr lang="en-US" kern="0" dirty="0" err="1"/>
              <a:t>mins</a:t>
            </a:r>
            <a:endParaRPr lang="en-US" kern="0" dirty="0"/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22675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PowerDOCS #####</a:t>
            </a: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3" cstate="print"/>
          <a:srcRect t="6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3048000" y="5283200"/>
            <a:ext cx="30480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432" tIns="44215" rIns="88432" bIns="44215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617662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?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9" name="Rectangle 13"/>
          <p:cNvSpPr>
            <a:spLocks noGrp="1" noChangeArrowheads="1"/>
          </p:cNvSpPr>
          <p:nvPr>
            <p:ph type="title"/>
          </p:nvPr>
        </p:nvSpPr>
        <p:spPr>
          <a:xfrm>
            <a:off x="835025" y="304800"/>
            <a:ext cx="7343775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Variant Comparison</a:t>
            </a:r>
          </a:p>
        </p:txBody>
      </p:sp>
      <p:sp>
        <p:nvSpPr>
          <p:cNvPr id="6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95F4-2F9D-4136-BA31-0B84C6866E25}" type="slidenum">
              <a:rPr lang="en-US"/>
              <a:pPr/>
              <a:t>4</a:t>
            </a:fld>
            <a:endParaRPr lang="en-US"/>
          </a:p>
        </p:txBody>
      </p:sp>
      <p:sp>
        <p:nvSpPr>
          <p:cNvPr id="690178" name="Rectangle 2"/>
          <p:cNvSpPr>
            <a:spLocks noChangeArrowheads="1"/>
          </p:cNvSpPr>
          <p:nvPr/>
        </p:nvSpPr>
        <p:spPr bwMode="ltGray">
          <a:xfrm>
            <a:off x="665073" y="1119982"/>
            <a:ext cx="7807325" cy="5453062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4567" tIns="47284" rIns="94567" bIns="47284" anchor="ctr">
            <a:spAutoFit/>
          </a:bodyPr>
          <a:lstStyle/>
          <a:p>
            <a:endParaRPr lang="en-US"/>
          </a:p>
        </p:txBody>
      </p:sp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679360" y="6033294"/>
            <a:ext cx="7772400" cy="33852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03" tIns="45703" rIns="91403" bIns="45703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90180" name="Picture 4" descr="F18pvc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FEFC"/>
              </a:clrFrom>
              <a:clrTo>
                <a:srgbClr val="00FEFC">
                  <a:alpha val="0"/>
                </a:srgbClr>
              </a:clrTo>
            </a:clrChange>
          </a:blip>
          <a:srcRect l="3040" t="3609" r="960" b="3609"/>
          <a:stretch>
            <a:fillRect/>
          </a:stretch>
        </p:blipFill>
        <p:spPr bwMode="auto">
          <a:xfrm>
            <a:off x="5937160" y="3685382"/>
            <a:ext cx="2514600" cy="1889125"/>
          </a:xfrm>
          <a:prstGeom prst="rect">
            <a:avLst/>
          </a:prstGeom>
          <a:noFill/>
        </p:spPr>
      </p:pic>
      <p:sp>
        <p:nvSpPr>
          <p:cNvPr id="690181" name="Freeform 5"/>
          <p:cNvSpPr>
            <a:spLocks/>
          </p:cNvSpPr>
          <p:nvPr/>
        </p:nvSpPr>
        <p:spPr bwMode="auto">
          <a:xfrm>
            <a:off x="6422935" y="4250532"/>
            <a:ext cx="390525" cy="120650"/>
          </a:xfrm>
          <a:custGeom>
            <a:avLst/>
            <a:gdLst/>
            <a:ahLst/>
            <a:cxnLst>
              <a:cxn ang="0">
                <a:pos x="247" y="8"/>
              </a:cxn>
              <a:cxn ang="0">
                <a:pos x="109" y="2"/>
              </a:cxn>
              <a:cxn ang="0">
                <a:pos x="21" y="20"/>
              </a:cxn>
              <a:cxn ang="0">
                <a:pos x="63" y="70"/>
              </a:cxn>
              <a:cxn ang="0">
                <a:pos x="187" y="74"/>
              </a:cxn>
              <a:cxn ang="0">
                <a:pos x="209" y="72"/>
              </a:cxn>
              <a:cxn ang="0">
                <a:pos x="221" y="68"/>
              </a:cxn>
              <a:cxn ang="0">
                <a:pos x="241" y="52"/>
              </a:cxn>
              <a:cxn ang="0">
                <a:pos x="251" y="42"/>
              </a:cxn>
              <a:cxn ang="0">
                <a:pos x="255" y="30"/>
              </a:cxn>
              <a:cxn ang="0">
                <a:pos x="247" y="8"/>
              </a:cxn>
            </a:cxnLst>
            <a:rect l="0" t="0" r="r" b="b"/>
            <a:pathLst>
              <a:path w="255" h="78">
                <a:moveTo>
                  <a:pt x="247" y="8"/>
                </a:moveTo>
                <a:cubicBezTo>
                  <a:pt x="202" y="2"/>
                  <a:pt x="154" y="3"/>
                  <a:pt x="109" y="2"/>
                </a:cubicBezTo>
                <a:cubicBezTo>
                  <a:pt x="66" y="4"/>
                  <a:pt x="51" y="0"/>
                  <a:pt x="21" y="20"/>
                </a:cubicBezTo>
                <a:cubicBezTo>
                  <a:pt x="0" y="52"/>
                  <a:pt x="37" y="65"/>
                  <a:pt x="63" y="70"/>
                </a:cubicBezTo>
                <a:cubicBezTo>
                  <a:pt x="104" y="78"/>
                  <a:pt x="146" y="73"/>
                  <a:pt x="187" y="74"/>
                </a:cubicBezTo>
                <a:cubicBezTo>
                  <a:pt x="194" y="73"/>
                  <a:pt x="202" y="73"/>
                  <a:pt x="209" y="72"/>
                </a:cubicBezTo>
                <a:cubicBezTo>
                  <a:pt x="213" y="71"/>
                  <a:pt x="221" y="68"/>
                  <a:pt x="221" y="68"/>
                </a:cubicBezTo>
                <a:cubicBezTo>
                  <a:pt x="227" y="62"/>
                  <a:pt x="241" y="52"/>
                  <a:pt x="241" y="52"/>
                </a:cubicBezTo>
                <a:cubicBezTo>
                  <a:pt x="244" y="48"/>
                  <a:pt x="249" y="46"/>
                  <a:pt x="251" y="42"/>
                </a:cubicBezTo>
                <a:cubicBezTo>
                  <a:pt x="253" y="38"/>
                  <a:pt x="255" y="30"/>
                  <a:pt x="255" y="30"/>
                </a:cubicBezTo>
                <a:cubicBezTo>
                  <a:pt x="253" y="23"/>
                  <a:pt x="245" y="12"/>
                  <a:pt x="2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90182" name="Picture 6" descr="Cpv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</a:blip>
          <a:srcRect l="5376" t="3958" r="6720" b="990"/>
          <a:stretch>
            <a:fillRect/>
          </a:stretch>
        </p:blipFill>
        <p:spPr bwMode="auto">
          <a:xfrm>
            <a:off x="6032410" y="3294857"/>
            <a:ext cx="2439988" cy="2047875"/>
          </a:xfrm>
          <a:prstGeom prst="rect">
            <a:avLst/>
          </a:prstGeom>
          <a:noFill/>
        </p:spPr>
      </p:pic>
      <p:sp>
        <p:nvSpPr>
          <p:cNvPr id="690183" name="Freeform 7"/>
          <p:cNvSpPr>
            <a:spLocks/>
          </p:cNvSpPr>
          <p:nvPr/>
        </p:nvSpPr>
        <p:spPr bwMode="auto">
          <a:xfrm>
            <a:off x="3611473" y="4171157"/>
            <a:ext cx="369887" cy="163512"/>
          </a:xfrm>
          <a:custGeom>
            <a:avLst/>
            <a:gdLst/>
            <a:ahLst/>
            <a:cxnLst>
              <a:cxn ang="0">
                <a:pos x="234" y="24"/>
              </a:cxn>
              <a:cxn ang="0">
                <a:pos x="144" y="6"/>
              </a:cxn>
              <a:cxn ang="0">
                <a:pos x="30" y="15"/>
              </a:cxn>
              <a:cxn ang="0">
                <a:pos x="6" y="39"/>
              </a:cxn>
              <a:cxn ang="0">
                <a:pos x="0" y="57"/>
              </a:cxn>
              <a:cxn ang="0">
                <a:pos x="66" y="90"/>
              </a:cxn>
              <a:cxn ang="0">
                <a:pos x="234" y="78"/>
              </a:cxn>
              <a:cxn ang="0">
                <a:pos x="234" y="24"/>
              </a:cxn>
            </a:cxnLst>
            <a:rect l="0" t="0" r="r" b="b"/>
            <a:pathLst>
              <a:path w="241" h="107">
                <a:moveTo>
                  <a:pt x="234" y="24"/>
                </a:moveTo>
                <a:cubicBezTo>
                  <a:pt x="204" y="18"/>
                  <a:pt x="175" y="10"/>
                  <a:pt x="144" y="6"/>
                </a:cubicBezTo>
                <a:cubicBezTo>
                  <a:pt x="135" y="6"/>
                  <a:pt x="60" y="0"/>
                  <a:pt x="30" y="15"/>
                </a:cubicBezTo>
                <a:cubicBezTo>
                  <a:pt x="20" y="20"/>
                  <a:pt x="10" y="29"/>
                  <a:pt x="6" y="39"/>
                </a:cubicBezTo>
                <a:cubicBezTo>
                  <a:pt x="3" y="45"/>
                  <a:pt x="0" y="57"/>
                  <a:pt x="0" y="57"/>
                </a:cubicBezTo>
                <a:cubicBezTo>
                  <a:pt x="10" y="87"/>
                  <a:pt x="38" y="87"/>
                  <a:pt x="66" y="90"/>
                </a:cubicBezTo>
                <a:cubicBezTo>
                  <a:pt x="85" y="90"/>
                  <a:pt x="190" y="107"/>
                  <a:pt x="234" y="78"/>
                </a:cubicBezTo>
                <a:cubicBezTo>
                  <a:pt x="241" y="57"/>
                  <a:pt x="239" y="46"/>
                  <a:pt x="234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90184" name="Picture 8" descr="AV8Bpvc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FEFC"/>
              </a:clrFrom>
              <a:clrTo>
                <a:srgbClr val="00FEFC">
                  <a:alpha val="0"/>
                </a:srgbClr>
              </a:clrTo>
            </a:clrChange>
          </a:blip>
          <a:srcRect l="13840" t="17320" r="9120" b="16495"/>
          <a:stretch>
            <a:fillRect/>
          </a:stretch>
        </p:blipFill>
        <p:spPr bwMode="auto">
          <a:xfrm>
            <a:off x="3479710" y="3783807"/>
            <a:ext cx="2138363" cy="1425575"/>
          </a:xfrm>
          <a:prstGeom prst="rect">
            <a:avLst/>
          </a:prstGeom>
          <a:noFill/>
        </p:spPr>
      </p:pic>
      <p:sp>
        <p:nvSpPr>
          <p:cNvPr id="690185" name="Freeform 9"/>
          <p:cNvSpPr>
            <a:spLocks/>
          </p:cNvSpPr>
          <p:nvPr/>
        </p:nvSpPr>
        <p:spPr bwMode="auto">
          <a:xfrm>
            <a:off x="885735" y="4152107"/>
            <a:ext cx="504825" cy="158750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65" y="3"/>
              </a:cxn>
              <a:cxn ang="0">
                <a:pos x="26" y="21"/>
              </a:cxn>
              <a:cxn ang="0">
                <a:pos x="86" y="75"/>
              </a:cxn>
              <a:cxn ang="0">
                <a:pos x="284" y="54"/>
              </a:cxn>
              <a:cxn ang="0">
                <a:pos x="281" y="24"/>
              </a:cxn>
              <a:cxn ang="0">
                <a:pos x="260" y="0"/>
              </a:cxn>
            </a:cxnLst>
            <a:rect l="0" t="0" r="r" b="b"/>
            <a:pathLst>
              <a:path w="328" h="104">
                <a:moveTo>
                  <a:pt x="260" y="0"/>
                </a:moveTo>
                <a:cubicBezTo>
                  <a:pt x="195" y="1"/>
                  <a:pt x="130" y="1"/>
                  <a:pt x="65" y="3"/>
                </a:cubicBezTo>
                <a:cubicBezTo>
                  <a:pt x="51" y="3"/>
                  <a:pt x="26" y="21"/>
                  <a:pt x="26" y="21"/>
                </a:cubicBezTo>
                <a:cubicBezTo>
                  <a:pt x="0" y="61"/>
                  <a:pt x="57" y="71"/>
                  <a:pt x="86" y="75"/>
                </a:cubicBezTo>
                <a:cubicBezTo>
                  <a:pt x="328" y="71"/>
                  <a:pt x="210" y="104"/>
                  <a:pt x="284" y="54"/>
                </a:cubicBezTo>
                <a:cubicBezTo>
                  <a:pt x="283" y="44"/>
                  <a:pt x="284" y="34"/>
                  <a:pt x="281" y="24"/>
                </a:cubicBezTo>
                <a:cubicBezTo>
                  <a:pt x="279" y="17"/>
                  <a:pt x="253" y="7"/>
                  <a:pt x="26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90186" name="Picture 10" descr="F16pvc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FEFC"/>
              </a:clrFrom>
              <a:clrTo>
                <a:srgbClr val="00FEFC">
                  <a:alpha val="0"/>
                </a:srgbClr>
              </a:clrTo>
            </a:clrChange>
          </a:blip>
          <a:srcRect l="6320" t="14330" r="11440" b="14227"/>
          <a:stretch>
            <a:fillRect/>
          </a:stretch>
        </p:blipFill>
        <p:spPr bwMode="auto">
          <a:xfrm>
            <a:off x="760323" y="3726657"/>
            <a:ext cx="2281237" cy="1539875"/>
          </a:xfrm>
          <a:prstGeom prst="rect">
            <a:avLst/>
          </a:prstGeom>
          <a:noFill/>
        </p:spPr>
      </p:pic>
      <p:sp>
        <p:nvSpPr>
          <p:cNvPr id="690187" name="Freeform 11"/>
          <p:cNvSpPr>
            <a:spLocks/>
          </p:cNvSpPr>
          <p:nvPr/>
        </p:nvSpPr>
        <p:spPr bwMode="auto">
          <a:xfrm>
            <a:off x="3719423" y="2202657"/>
            <a:ext cx="233362" cy="152400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77" y="9"/>
              </a:cxn>
              <a:cxn ang="0">
                <a:pos x="41" y="27"/>
              </a:cxn>
              <a:cxn ang="0">
                <a:pos x="8" y="57"/>
              </a:cxn>
              <a:cxn ang="0">
                <a:pos x="8" y="87"/>
              </a:cxn>
              <a:cxn ang="0">
                <a:pos x="26" y="99"/>
              </a:cxn>
              <a:cxn ang="0">
                <a:pos x="98" y="90"/>
              </a:cxn>
              <a:cxn ang="0">
                <a:pos x="125" y="81"/>
              </a:cxn>
              <a:cxn ang="0">
                <a:pos x="143" y="75"/>
              </a:cxn>
              <a:cxn ang="0">
                <a:pos x="149" y="57"/>
              </a:cxn>
              <a:cxn ang="0">
                <a:pos x="152" y="48"/>
              </a:cxn>
              <a:cxn ang="0">
                <a:pos x="137" y="12"/>
              </a:cxn>
              <a:cxn ang="0">
                <a:pos x="137" y="0"/>
              </a:cxn>
            </a:cxnLst>
            <a:rect l="0" t="0" r="r" b="b"/>
            <a:pathLst>
              <a:path w="152" h="99">
                <a:moveTo>
                  <a:pt x="137" y="0"/>
                </a:moveTo>
                <a:cubicBezTo>
                  <a:pt x="117" y="2"/>
                  <a:pt x="96" y="4"/>
                  <a:pt x="77" y="9"/>
                </a:cubicBezTo>
                <a:cubicBezTo>
                  <a:pt x="64" y="13"/>
                  <a:pt x="41" y="27"/>
                  <a:pt x="41" y="27"/>
                </a:cubicBezTo>
                <a:cubicBezTo>
                  <a:pt x="32" y="40"/>
                  <a:pt x="19" y="46"/>
                  <a:pt x="8" y="57"/>
                </a:cubicBezTo>
                <a:cubicBezTo>
                  <a:pt x="5" y="67"/>
                  <a:pt x="0" y="75"/>
                  <a:pt x="8" y="87"/>
                </a:cubicBezTo>
                <a:cubicBezTo>
                  <a:pt x="12" y="93"/>
                  <a:pt x="26" y="99"/>
                  <a:pt x="26" y="99"/>
                </a:cubicBezTo>
                <a:cubicBezTo>
                  <a:pt x="48" y="97"/>
                  <a:pt x="77" y="97"/>
                  <a:pt x="98" y="90"/>
                </a:cubicBezTo>
                <a:cubicBezTo>
                  <a:pt x="107" y="87"/>
                  <a:pt x="116" y="84"/>
                  <a:pt x="125" y="81"/>
                </a:cubicBezTo>
                <a:cubicBezTo>
                  <a:pt x="131" y="79"/>
                  <a:pt x="143" y="75"/>
                  <a:pt x="143" y="75"/>
                </a:cubicBezTo>
                <a:cubicBezTo>
                  <a:pt x="145" y="69"/>
                  <a:pt x="147" y="63"/>
                  <a:pt x="149" y="57"/>
                </a:cubicBezTo>
                <a:cubicBezTo>
                  <a:pt x="150" y="54"/>
                  <a:pt x="152" y="48"/>
                  <a:pt x="152" y="48"/>
                </a:cubicBezTo>
                <a:cubicBezTo>
                  <a:pt x="149" y="30"/>
                  <a:pt x="152" y="22"/>
                  <a:pt x="137" y="12"/>
                </a:cubicBezTo>
                <a:cubicBezTo>
                  <a:pt x="134" y="2"/>
                  <a:pt x="132" y="5"/>
                  <a:pt x="13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0188" name="Freeform 12"/>
          <p:cNvSpPr>
            <a:spLocks/>
          </p:cNvSpPr>
          <p:nvPr/>
        </p:nvSpPr>
        <p:spPr bwMode="auto">
          <a:xfrm>
            <a:off x="1090523" y="2229644"/>
            <a:ext cx="331787" cy="134938"/>
          </a:xfrm>
          <a:custGeom>
            <a:avLst/>
            <a:gdLst/>
            <a:ahLst/>
            <a:cxnLst>
              <a:cxn ang="0">
                <a:pos x="4" y="66"/>
              </a:cxn>
              <a:cxn ang="0">
                <a:pos x="28" y="42"/>
              </a:cxn>
              <a:cxn ang="0">
                <a:pos x="46" y="30"/>
              </a:cxn>
              <a:cxn ang="0">
                <a:pos x="103" y="0"/>
              </a:cxn>
              <a:cxn ang="0">
                <a:pos x="184" y="3"/>
              </a:cxn>
              <a:cxn ang="0">
                <a:pos x="202" y="9"/>
              </a:cxn>
              <a:cxn ang="0">
                <a:pos x="205" y="51"/>
              </a:cxn>
              <a:cxn ang="0">
                <a:pos x="103" y="84"/>
              </a:cxn>
              <a:cxn ang="0">
                <a:pos x="64" y="87"/>
              </a:cxn>
              <a:cxn ang="0">
                <a:pos x="4" y="66"/>
              </a:cxn>
            </a:cxnLst>
            <a:rect l="0" t="0" r="r" b="b"/>
            <a:pathLst>
              <a:path w="217" h="88">
                <a:moveTo>
                  <a:pt x="4" y="66"/>
                </a:moveTo>
                <a:cubicBezTo>
                  <a:pt x="14" y="59"/>
                  <a:pt x="19" y="50"/>
                  <a:pt x="28" y="42"/>
                </a:cubicBezTo>
                <a:cubicBezTo>
                  <a:pt x="33" y="37"/>
                  <a:pt x="46" y="30"/>
                  <a:pt x="46" y="30"/>
                </a:cubicBezTo>
                <a:cubicBezTo>
                  <a:pt x="58" y="12"/>
                  <a:pt x="82" y="4"/>
                  <a:pt x="103" y="0"/>
                </a:cubicBezTo>
                <a:cubicBezTo>
                  <a:pt x="130" y="1"/>
                  <a:pt x="157" y="1"/>
                  <a:pt x="184" y="3"/>
                </a:cubicBezTo>
                <a:cubicBezTo>
                  <a:pt x="190" y="4"/>
                  <a:pt x="202" y="9"/>
                  <a:pt x="202" y="9"/>
                </a:cubicBezTo>
                <a:cubicBezTo>
                  <a:pt x="209" y="20"/>
                  <a:pt x="217" y="39"/>
                  <a:pt x="205" y="51"/>
                </a:cubicBezTo>
                <a:cubicBezTo>
                  <a:pt x="191" y="65"/>
                  <a:pt x="125" y="82"/>
                  <a:pt x="103" y="84"/>
                </a:cubicBezTo>
                <a:cubicBezTo>
                  <a:pt x="90" y="85"/>
                  <a:pt x="77" y="86"/>
                  <a:pt x="64" y="87"/>
                </a:cubicBezTo>
                <a:cubicBezTo>
                  <a:pt x="0" y="82"/>
                  <a:pt x="36" y="88"/>
                  <a:pt x="4" y="6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0190" name="Rectangle 14"/>
          <p:cNvSpPr>
            <a:spLocks noChangeArrowheads="1"/>
          </p:cNvSpPr>
          <p:nvPr/>
        </p:nvSpPr>
        <p:spPr bwMode="auto">
          <a:xfrm>
            <a:off x="5870485" y="2683669"/>
            <a:ext cx="2590800" cy="558800"/>
          </a:xfrm>
          <a:prstGeom prst="rect">
            <a:avLst/>
          </a:prstGeom>
          <a:solidFill>
            <a:srgbClr val="FFCC66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191" name="Rectangle 15"/>
          <p:cNvSpPr>
            <a:spLocks noChangeArrowheads="1"/>
          </p:cNvSpPr>
          <p:nvPr/>
        </p:nvSpPr>
        <p:spPr bwMode="auto">
          <a:xfrm>
            <a:off x="3270160" y="2680494"/>
            <a:ext cx="2590800" cy="558800"/>
          </a:xfrm>
          <a:prstGeom prst="rect">
            <a:avLst/>
          </a:prstGeom>
          <a:solidFill>
            <a:srgbClr val="82F86E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192" name="Rectangle 16"/>
          <p:cNvSpPr>
            <a:spLocks noChangeArrowheads="1"/>
          </p:cNvSpPr>
          <p:nvPr/>
        </p:nvSpPr>
        <p:spPr bwMode="auto">
          <a:xfrm>
            <a:off x="676185" y="2680494"/>
            <a:ext cx="2600325" cy="558800"/>
          </a:xfrm>
          <a:prstGeom prst="rect">
            <a:avLst/>
          </a:prstGeom>
          <a:solidFill>
            <a:srgbClr val="8499D6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76185" y="1142207"/>
            <a:ext cx="2608263" cy="273050"/>
            <a:chOff x="480" y="759"/>
            <a:chExt cx="1643" cy="178"/>
          </a:xfrm>
        </p:grpSpPr>
        <p:sp>
          <p:nvSpPr>
            <p:cNvPr id="690194" name="Rectangle 18"/>
            <p:cNvSpPr>
              <a:spLocks noChangeArrowheads="1"/>
            </p:cNvSpPr>
            <p:nvPr/>
          </p:nvSpPr>
          <p:spPr bwMode="gray">
            <a:xfrm>
              <a:off x="492" y="759"/>
              <a:ext cx="1631" cy="178"/>
            </a:xfrm>
            <a:prstGeom prst="rect">
              <a:avLst/>
            </a:prstGeom>
            <a:solidFill>
              <a:srgbClr val="172443"/>
            </a:solidFill>
            <a:ln w="12700">
              <a:solidFill>
                <a:srgbClr val="17244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195" name="Rectangle 19"/>
            <p:cNvSpPr>
              <a:spLocks noChangeArrowheads="1"/>
            </p:cNvSpPr>
            <p:nvPr/>
          </p:nvSpPr>
          <p:spPr bwMode="gray">
            <a:xfrm>
              <a:off x="480" y="797"/>
              <a:ext cx="163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84238" eaLnBrk="0" hangingPunct="0"/>
              <a:r>
                <a:rPr lang="en-US" altLang="en-US" sz="1200" b="1">
                  <a:solidFill>
                    <a:srgbClr val="FFFFFF"/>
                  </a:solidFill>
                </a:rPr>
                <a:t>CTOL</a:t>
              </a:r>
              <a:endParaRPr lang="en-US" altLang="en-US" sz="1200" b="1"/>
            </a:p>
          </p:txBody>
        </p:sp>
      </p:grpSp>
      <p:sp>
        <p:nvSpPr>
          <p:cNvPr id="690196" name="Rectangle 20"/>
          <p:cNvSpPr>
            <a:spLocks noChangeArrowheads="1"/>
          </p:cNvSpPr>
          <p:nvPr/>
        </p:nvSpPr>
        <p:spPr bwMode="auto">
          <a:xfrm>
            <a:off x="6013360" y="3594894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84238" eaLnBrk="0" hangingPunct="0"/>
            <a:r>
              <a:rPr lang="en-US" altLang="en-US" sz="1000" b="1">
                <a:solidFill>
                  <a:srgbClr val="000000"/>
                </a:solidFill>
              </a:rPr>
              <a:t>Folded Span 31.1 ft</a:t>
            </a:r>
          </a:p>
        </p:txBody>
      </p:sp>
      <p:sp>
        <p:nvSpPr>
          <p:cNvPr id="690197" name="Rectangle 21"/>
          <p:cNvSpPr>
            <a:spLocks noChangeArrowheads="1"/>
          </p:cNvSpPr>
          <p:nvPr/>
        </p:nvSpPr>
        <p:spPr bwMode="auto">
          <a:xfrm>
            <a:off x="1630273" y="4990307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84238" eaLnBrk="0" hangingPunct="0"/>
            <a:r>
              <a:rPr lang="en-US" altLang="en-US" sz="900" b="1">
                <a:solidFill>
                  <a:srgbClr val="000000"/>
                </a:solidFill>
              </a:rPr>
              <a:t>F-16</a:t>
            </a:r>
            <a:endParaRPr lang="en-US" altLang="en-US" sz="2300"/>
          </a:p>
        </p:txBody>
      </p:sp>
      <p:sp>
        <p:nvSpPr>
          <p:cNvPr id="690198" name="Rectangle 22"/>
          <p:cNvSpPr>
            <a:spLocks noChangeArrowheads="1"/>
          </p:cNvSpPr>
          <p:nvPr/>
        </p:nvSpPr>
        <p:spPr bwMode="auto">
          <a:xfrm>
            <a:off x="4100423" y="4996657"/>
            <a:ext cx="342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84238" eaLnBrk="0" hangingPunct="0"/>
            <a:r>
              <a:rPr lang="en-US" altLang="en-US" sz="900" b="1">
                <a:solidFill>
                  <a:srgbClr val="000000"/>
                </a:solidFill>
              </a:rPr>
              <a:t>AV-8B</a:t>
            </a:r>
            <a:endParaRPr lang="en-US" altLang="en-US" sz="2300"/>
          </a:p>
        </p:txBody>
      </p:sp>
      <p:sp>
        <p:nvSpPr>
          <p:cNvPr id="690199" name="Rectangle 23"/>
          <p:cNvSpPr>
            <a:spLocks noChangeArrowheads="1"/>
          </p:cNvSpPr>
          <p:nvPr/>
        </p:nvSpPr>
        <p:spPr bwMode="auto">
          <a:xfrm>
            <a:off x="6926173" y="5112544"/>
            <a:ext cx="431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84238" eaLnBrk="0" hangingPunct="0"/>
            <a:r>
              <a:rPr lang="en-US" altLang="en-US" sz="900" b="1">
                <a:solidFill>
                  <a:srgbClr val="000000"/>
                </a:solidFill>
              </a:rPr>
              <a:t>F/A-18C</a:t>
            </a:r>
            <a:endParaRPr lang="en-US" altLang="en-US" sz="2300"/>
          </a:p>
        </p:txBody>
      </p:sp>
      <p:sp>
        <p:nvSpPr>
          <p:cNvPr id="690200" name="Rectangle 24"/>
          <p:cNvSpPr>
            <a:spLocks noChangeArrowheads="1"/>
          </p:cNvSpPr>
          <p:nvPr/>
        </p:nvSpPr>
        <p:spPr bwMode="auto">
          <a:xfrm>
            <a:off x="1022260" y="5499894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 dirty="0">
                <a:solidFill>
                  <a:schemeClr val="bg1"/>
                </a:solidFill>
              </a:rPr>
              <a:t>Weight Empty (lb)	   29,036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 dirty="0">
                <a:solidFill>
                  <a:schemeClr val="bg1"/>
                </a:solidFill>
              </a:rPr>
              <a:t>Internal Fuel (lb)     18,480</a:t>
            </a:r>
          </a:p>
        </p:txBody>
      </p:sp>
      <p:sp>
        <p:nvSpPr>
          <p:cNvPr id="690201" name="Rectangle 25"/>
          <p:cNvSpPr>
            <a:spLocks noChangeArrowheads="1"/>
          </p:cNvSpPr>
          <p:nvPr/>
        </p:nvSpPr>
        <p:spPr bwMode="auto">
          <a:xfrm>
            <a:off x="1863635" y="5253832"/>
            <a:ext cx="15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84238" eaLnBrk="0" hangingPunct="0"/>
            <a:endParaRPr lang="en-US" altLang="en-US" sz="2300"/>
          </a:p>
        </p:txBody>
      </p:sp>
      <p:sp>
        <p:nvSpPr>
          <p:cNvPr id="690202" name="Freeform 26"/>
          <p:cNvSpPr>
            <a:spLocks/>
          </p:cNvSpPr>
          <p:nvPr/>
        </p:nvSpPr>
        <p:spPr bwMode="auto">
          <a:xfrm>
            <a:off x="7380198" y="5068094"/>
            <a:ext cx="104775" cy="889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2" y="40"/>
              </a:cxn>
              <a:cxn ang="0">
                <a:pos x="48" y="0"/>
              </a:cxn>
            </a:cxnLst>
            <a:rect l="0" t="0" r="r" b="b"/>
            <a:pathLst>
              <a:path w="48" h="40">
                <a:moveTo>
                  <a:pt x="0" y="40"/>
                </a:moveTo>
                <a:lnTo>
                  <a:pt x="32" y="40"/>
                </a:lnTo>
                <a:lnTo>
                  <a:pt x="4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203" name="Freeform 27"/>
          <p:cNvSpPr>
            <a:spLocks/>
          </p:cNvSpPr>
          <p:nvPr/>
        </p:nvSpPr>
        <p:spPr bwMode="auto">
          <a:xfrm>
            <a:off x="4470310" y="4968082"/>
            <a:ext cx="103188" cy="889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4" y="40"/>
              </a:cxn>
              <a:cxn ang="0">
                <a:pos x="48" y="0"/>
              </a:cxn>
            </a:cxnLst>
            <a:rect l="0" t="0" r="r" b="b"/>
            <a:pathLst>
              <a:path w="48" h="40">
                <a:moveTo>
                  <a:pt x="0" y="40"/>
                </a:moveTo>
                <a:lnTo>
                  <a:pt x="24" y="40"/>
                </a:lnTo>
                <a:lnTo>
                  <a:pt x="4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204" name="Freeform 28"/>
          <p:cNvSpPr>
            <a:spLocks/>
          </p:cNvSpPr>
          <p:nvPr/>
        </p:nvSpPr>
        <p:spPr bwMode="auto">
          <a:xfrm>
            <a:off x="1885860" y="4960144"/>
            <a:ext cx="106363" cy="87313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4" y="40"/>
              </a:cxn>
              <a:cxn ang="0">
                <a:pos x="48" y="0"/>
              </a:cxn>
            </a:cxnLst>
            <a:rect l="0" t="0" r="r" b="b"/>
            <a:pathLst>
              <a:path w="48" h="40">
                <a:moveTo>
                  <a:pt x="0" y="40"/>
                </a:moveTo>
                <a:lnTo>
                  <a:pt x="24" y="40"/>
                </a:lnTo>
                <a:lnTo>
                  <a:pt x="4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205" name="Rectangle 29"/>
          <p:cNvSpPr>
            <a:spLocks noChangeArrowheads="1"/>
          </p:cNvSpPr>
          <p:nvPr/>
        </p:nvSpPr>
        <p:spPr bwMode="auto">
          <a:xfrm>
            <a:off x="3684498" y="5512594"/>
            <a:ext cx="2024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 dirty="0">
                <a:solidFill>
                  <a:schemeClr val="bg1"/>
                </a:solidFill>
              </a:rPr>
              <a:t>Weight Empty (lb)	   32,161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 dirty="0">
                <a:solidFill>
                  <a:schemeClr val="bg1"/>
                </a:solidFill>
              </a:rPr>
              <a:t>Internal Fuel (lb)	     14,003</a:t>
            </a:r>
          </a:p>
        </p:txBody>
      </p:sp>
      <p:sp>
        <p:nvSpPr>
          <p:cNvPr id="690206" name="Rectangle 30"/>
          <p:cNvSpPr>
            <a:spLocks noChangeArrowheads="1"/>
          </p:cNvSpPr>
          <p:nvPr/>
        </p:nvSpPr>
        <p:spPr bwMode="auto">
          <a:xfrm>
            <a:off x="742860" y="2694782"/>
            <a:ext cx="17224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Span (ft)	35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Length (ft)	51.4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Wing Area (ft</a:t>
            </a:r>
            <a:r>
              <a:rPr lang="en-US" altLang="en-US" sz="1100" b="1" baseline="30000">
                <a:solidFill>
                  <a:srgbClr val="000000"/>
                </a:solidFill>
              </a:rPr>
              <a:t>2</a:t>
            </a:r>
            <a:r>
              <a:rPr lang="en-US" altLang="en-US" sz="1100" b="1">
                <a:solidFill>
                  <a:srgbClr val="000000"/>
                </a:solidFill>
              </a:rPr>
              <a:t>)	460</a:t>
            </a:r>
          </a:p>
        </p:txBody>
      </p:sp>
      <p:sp>
        <p:nvSpPr>
          <p:cNvPr id="690207" name="Rectangle 31"/>
          <p:cNvSpPr>
            <a:spLocks noChangeArrowheads="1"/>
          </p:cNvSpPr>
          <p:nvPr/>
        </p:nvSpPr>
        <p:spPr bwMode="auto">
          <a:xfrm>
            <a:off x="3374935" y="2709069"/>
            <a:ext cx="1724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Span (ft)	35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Length (ft)	51.1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Wing Area (ft</a:t>
            </a:r>
            <a:r>
              <a:rPr lang="en-US" altLang="en-US" sz="1100" b="1" baseline="30000">
                <a:solidFill>
                  <a:srgbClr val="000000"/>
                </a:solidFill>
              </a:rPr>
              <a:t>2</a:t>
            </a:r>
            <a:r>
              <a:rPr lang="en-US" altLang="en-US" sz="1100" b="1">
                <a:solidFill>
                  <a:srgbClr val="000000"/>
                </a:solidFill>
              </a:rPr>
              <a:t>)	460</a:t>
            </a:r>
          </a:p>
        </p:txBody>
      </p:sp>
      <p:sp>
        <p:nvSpPr>
          <p:cNvPr id="690208" name="Rectangle 32"/>
          <p:cNvSpPr>
            <a:spLocks noChangeArrowheads="1"/>
          </p:cNvSpPr>
          <p:nvPr/>
        </p:nvSpPr>
        <p:spPr bwMode="auto">
          <a:xfrm>
            <a:off x="6073685" y="2709069"/>
            <a:ext cx="1692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Span (ft)	43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Length (ft)	51.4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>
                <a:solidFill>
                  <a:srgbClr val="000000"/>
                </a:solidFill>
              </a:rPr>
              <a:t>Wing Area (ft</a:t>
            </a:r>
            <a:r>
              <a:rPr lang="en-US" altLang="en-US" sz="1100" b="1" baseline="30000">
                <a:solidFill>
                  <a:srgbClr val="000000"/>
                </a:solidFill>
              </a:rPr>
              <a:t>2</a:t>
            </a:r>
            <a:r>
              <a:rPr lang="en-US" altLang="en-US" sz="1100" b="1">
                <a:solidFill>
                  <a:srgbClr val="000000"/>
                </a:solidFill>
              </a:rPr>
              <a:t>)	668</a:t>
            </a:r>
          </a:p>
        </p:txBody>
      </p:sp>
      <p:sp>
        <p:nvSpPr>
          <p:cNvPr id="690209" name="Rectangle 33"/>
          <p:cNvSpPr>
            <a:spLocks noChangeArrowheads="1"/>
          </p:cNvSpPr>
          <p:nvPr/>
        </p:nvSpPr>
        <p:spPr bwMode="auto">
          <a:xfrm>
            <a:off x="6338798" y="5512594"/>
            <a:ext cx="188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 dirty="0">
                <a:solidFill>
                  <a:schemeClr val="bg1"/>
                </a:solidFill>
              </a:rPr>
              <a:t>Weight Empty (lb)	   32,072</a:t>
            </a:r>
          </a:p>
          <a:p>
            <a:pPr defTabSz="884238" eaLnBrk="0" hangingPunct="0">
              <a:tabLst>
                <a:tab pos="1658938" algn="r"/>
              </a:tabLst>
            </a:pPr>
            <a:r>
              <a:rPr lang="en-US" altLang="en-US" sz="1100" b="1" dirty="0">
                <a:solidFill>
                  <a:schemeClr val="bg1"/>
                </a:solidFill>
              </a:rPr>
              <a:t>Internal Fuel (lb)	20,085</a:t>
            </a:r>
          </a:p>
        </p:txBody>
      </p:sp>
      <p:sp>
        <p:nvSpPr>
          <p:cNvPr id="690210" name="Rectangle 34"/>
          <p:cNvSpPr>
            <a:spLocks noChangeArrowheads="1"/>
          </p:cNvSpPr>
          <p:nvPr/>
        </p:nvSpPr>
        <p:spPr bwMode="auto">
          <a:xfrm>
            <a:off x="7918360" y="5195094"/>
            <a:ext cx="577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0738" eaLnBrk="0" hangingPunct="0"/>
            <a:r>
              <a:rPr lang="en-US" altLang="en-US" sz="800" b="1">
                <a:solidFill>
                  <a:srgbClr val="000000"/>
                </a:solidFill>
              </a:rPr>
              <a:t>Wing Fold</a:t>
            </a:r>
            <a:endParaRPr lang="en-US" altLang="en-US" sz="800"/>
          </a:p>
        </p:txBody>
      </p:sp>
      <p:sp>
        <p:nvSpPr>
          <p:cNvPr id="690211" name="Rectangle 35"/>
          <p:cNvSpPr>
            <a:spLocks noChangeArrowheads="1"/>
          </p:cNvSpPr>
          <p:nvPr/>
        </p:nvSpPr>
        <p:spPr bwMode="auto">
          <a:xfrm>
            <a:off x="907960" y="4761707"/>
            <a:ext cx="5715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altLang="en-US" sz="800" b="1">
                <a:solidFill>
                  <a:srgbClr val="000000"/>
                </a:solidFill>
              </a:rPr>
              <a:t>Gun Fairing</a:t>
            </a:r>
            <a:endParaRPr lang="en-US" altLang="en-US" sz="2200"/>
          </a:p>
        </p:txBody>
      </p:sp>
      <p:sp>
        <p:nvSpPr>
          <p:cNvPr id="690212" name="Freeform 36"/>
          <p:cNvSpPr>
            <a:spLocks/>
          </p:cNvSpPr>
          <p:nvPr/>
        </p:nvSpPr>
        <p:spPr bwMode="auto">
          <a:xfrm>
            <a:off x="1533435" y="4512469"/>
            <a:ext cx="214313" cy="28575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6" y="144"/>
              </a:cxn>
              <a:cxn ang="0">
                <a:pos x="104" y="0"/>
              </a:cxn>
            </a:cxnLst>
            <a:rect l="0" t="0" r="r" b="b"/>
            <a:pathLst>
              <a:path w="104" h="144">
                <a:moveTo>
                  <a:pt x="0" y="144"/>
                </a:moveTo>
                <a:lnTo>
                  <a:pt x="56" y="144"/>
                </a:lnTo>
                <a:lnTo>
                  <a:pt x="10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213" name="Freeform 37"/>
          <p:cNvSpPr>
            <a:spLocks/>
          </p:cNvSpPr>
          <p:nvPr/>
        </p:nvSpPr>
        <p:spPr bwMode="auto">
          <a:xfrm>
            <a:off x="7918360" y="4890294"/>
            <a:ext cx="166688" cy="304800"/>
          </a:xfrm>
          <a:custGeom>
            <a:avLst/>
            <a:gdLst/>
            <a:ahLst/>
            <a:cxnLst>
              <a:cxn ang="0">
                <a:pos x="80" y="120"/>
              </a:cxn>
              <a:cxn ang="0">
                <a:pos x="56" y="120"/>
              </a:cxn>
              <a:cxn ang="0">
                <a:pos x="0" y="0"/>
              </a:cxn>
            </a:cxnLst>
            <a:rect l="0" t="0" r="r" b="b"/>
            <a:pathLst>
              <a:path w="80" h="120">
                <a:moveTo>
                  <a:pt x="80" y="120"/>
                </a:moveTo>
                <a:lnTo>
                  <a:pt x="56" y="1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416335" y="1618457"/>
            <a:ext cx="1444625" cy="300037"/>
            <a:chOff x="2955" y="1008"/>
            <a:chExt cx="910" cy="189"/>
          </a:xfrm>
        </p:grpSpPr>
        <p:sp>
          <p:nvSpPr>
            <p:cNvPr id="690215" name="Rectangle 39"/>
            <p:cNvSpPr>
              <a:spLocks noChangeArrowheads="1"/>
            </p:cNvSpPr>
            <p:nvPr/>
          </p:nvSpPr>
          <p:spPr bwMode="auto">
            <a:xfrm>
              <a:off x="3264" y="1008"/>
              <a:ext cx="60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20738" eaLnBrk="0" hangingPunct="0"/>
              <a:r>
                <a:rPr lang="en-US" altLang="en-US" sz="1000">
                  <a:solidFill>
                    <a:srgbClr val="000000"/>
                  </a:solidFill>
                </a:rPr>
                <a:t>Lift Fan Fairing</a:t>
              </a:r>
              <a:endParaRPr lang="en-US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690216" name="Freeform 40"/>
            <p:cNvSpPr>
              <a:spLocks/>
            </p:cNvSpPr>
            <p:nvPr/>
          </p:nvSpPr>
          <p:spPr bwMode="auto">
            <a:xfrm>
              <a:off x="2955" y="1056"/>
              <a:ext cx="309" cy="141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00" y="0"/>
                </a:cxn>
                <a:cxn ang="0">
                  <a:pos x="0" y="112"/>
                </a:cxn>
              </a:cxnLst>
              <a:rect l="0" t="0" r="r" b="b"/>
              <a:pathLst>
                <a:path w="240" h="112">
                  <a:moveTo>
                    <a:pt x="240" y="0"/>
                  </a:moveTo>
                  <a:lnTo>
                    <a:pt x="200" y="0"/>
                  </a:lnTo>
                  <a:lnTo>
                    <a:pt x="0" y="1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0220" name="Picture 44" descr="Apv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01" t="11382" r="4800" b="10268"/>
          <a:stretch>
            <a:fillRect/>
          </a:stretch>
        </p:blipFill>
        <p:spPr bwMode="auto">
          <a:xfrm>
            <a:off x="761910" y="3404394"/>
            <a:ext cx="2432050" cy="1681163"/>
          </a:xfrm>
          <a:prstGeom prst="rect">
            <a:avLst/>
          </a:prstGeom>
          <a:noFill/>
        </p:spPr>
      </p:pic>
      <p:pic>
        <p:nvPicPr>
          <p:cNvPr id="690221" name="Picture 45" descr="Asv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2000"/>
          </a:blip>
          <a:srcRect l="7968" t="35010" r="5568" b="36124"/>
          <a:stretch>
            <a:fillRect/>
          </a:stretch>
        </p:blipFill>
        <p:spPr bwMode="auto">
          <a:xfrm>
            <a:off x="755560" y="1956594"/>
            <a:ext cx="2387600" cy="619125"/>
          </a:xfrm>
          <a:prstGeom prst="rect">
            <a:avLst/>
          </a:prstGeom>
          <a:noFill/>
        </p:spPr>
      </p:pic>
      <p:pic>
        <p:nvPicPr>
          <p:cNvPr id="690222" name="Picture 46" descr="Afv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4000"/>
          </a:blip>
          <a:srcRect l="21216" t="35010" r="18816" b="36124"/>
          <a:stretch>
            <a:fillRect/>
          </a:stretch>
        </p:blipFill>
        <p:spPr bwMode="auto">
          <a:xfrm>
            <a:off x="1071473" y="1484312"/>
            <a:ext cx="1652587" cy="617537"/>
          </a:xfrm>
          <a:prstGeom prst="rect">
            <a:avLst/>
          </a:prstGeom>
          <a:noFill/>
        </p:spPr>
      </p:pic>
      <p:pic>
        <p:nvPicPr>
          <p:cNvPr id="690223" name="Picture 47" descr="Bpv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</a:blip>
          <a:srcRect l="7201" t="10268" b="12372"/>
          <a:stretch>
            <a:fillRect/>
          </a:stretch>
        </p:blipFill>
        <p:spPr bwMode="auto">
          <a:xfrm>
            <a:off x="3354298" y="3385344"/>
            <a:ext cx="2573337" cy="1665288"/>
          </a:xfrm>
          <a:prstGeom prst="rect">
            <a:avLst/>
          </a:prstGeom>
          <a:noFill/>
        </p:spPr>
      </p:pic>
      <p:pic>
        <p:nvPicPr>
          <p:cNvPr id="690224" name="Picture 48" descr="Bsv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2000"/>
          </a:blip>
          <a:srcRect l="7201" t="37114" r="6432" b="36124"/>
          <a:stretch>
            <a:fillRect/>
          </a:stretch>
        </p:blipFill>
        <p:spPr bwMode="auto">
          <a:xfrm>
            <a:off x="3359060" y="2031207"/>
            <a:ext cx="2387600" cy="573087"/>
          </a:xfrm>
          <a:prstGeom prst="rect">
            <a:avLst/>
          </a:prstGeom>
          <a:noFill/>
        </p:spPr>
      </p:pic>
      <p:pic>
        <p:nvPicPr>
          <p:cNvPr id="690225" name="Picture 49" descr="Bfv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8000"/>
          </a:blip>
          <a:srcRect l="20831" t="34021" r="19200" b="38103"/>
          <a:stretch>
            <a:fillRect/>
          </a:stretch>
        </p:blipFill>
        <p:spPr bwMode="auto">
          <a:xfrm>
            <a:off x="3639253" y="1493043"/>
            <a:ext cx="1662113" cy="600075"/>
          </a:xfrm>
          <a:prstGeom prst="rect">
            <a:avLst/>
          </a:prstGeom>
          <a:noFill/>
        </p:spPr>
      </p:pic>
      <p:pic>
        <p:nvPicPr>
          <p:cNvPr id="690226" name="Picture 50" descr="Csv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"/>
          </a:blip>
          <a:srcRect l="7104" t="36124" r="6239" b="33031"/>
          <a:stretch>
            <a:fillRect/>
          </a:stretch>
        </p:blipFill>
        <p:spPr bwMode="auto">
          <a:xfrm>
            <a:off x="6013360" y="1918494"/>
            <a:ext cx="2397125" cy="663575"/>
          </a:xfrm>
          <a:prstGeom prst="rect">
            <a:avLst/>
          </a:prstGeom>
          <a:noFill/>
        </p:spPr>
      </p:pic>
      <p:pic>
        <p:nvPicPr>
          <p:cNvPr id="690227" name="Picture 51" descr="Cfv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4000"/>
          </a:blip>
          <a:srcRect l="13344" t="35506" r="12000" b="33525"/>
          <a:stretch>
            <a:fillRect/>
          </a:stretch>
        </p:blipFill>
        <p:spPr bwMode="auto">
          <a:xfrm>
            <a:off x="6089560" y="1461294"/>
            <a:ext cx="2060575" cy="663575"/>
          </a:xfrm>
          <a:prstGeom prst="rect">
            <a:avLst/>
          </a:prstGeom>
          <a:noFill/>
        </p:spPr>
      </p:pic>
      <p:sp>
        <p:nvSpPr>
          <p:cNvPr id="690228" name="Oval 52"/>
          <p:cNvSpPr>
            <a:spLocks noChangeArrowheads="1"/>
          </p:cNvSpPr>
          <p:nvPr/>
        </p:nvSpPr>
        <p:spPr bwMode="auto">
          <a:xfrm>
            <a:off x="831760" y="5652294"/>
            <a:ext cx="20574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0229" name="Oval 53"/>
          <p:cNvSpPr>
            <a:spLocks noChangeArrowheads="1"/>
          </p:cNvSpPr>
          <p:nvPr/>
        </p:nvSpPr>
        <p:spPr bwMode="auto">
          <a:xfrm>
            <a:off x="3574960" y="5652294"/>
            <a:ext cx="20574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0230" name="Oval 54"/>
          <p:cNvSpPr>
            <a:spLocks noChangeArrowheads="1"/>
          </p:cNvSpPr>
          <p:nvPr/>
        </p:nvSpPr>
        <p:spPr bwMode="auto">
          <a:xfrm>
            <a:off x="6089560" y="5652294"/>
            <a:ext cx="2130425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0231" name="Line 55"/>
          <p:cNvSpPr>
            <a:spLocks noChangeShapeType="1"/>
          </p:cNvSpPr>
          <p:nvPr/>
        </p:nvSpPr>
        <p:spPr bwMode="auto">
          <a:xfrm flipH="1">
            <a:off x="669835" y="1139032"/>
            <a:ext cx="20638" cy="547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232" name="Line 56"/>
          <p:cNvSpPr>
            <a:spLocks noChangeShapeType="1"/>
          </p:cNvSpPr>
          <p:nvPr/>
        </p:nvSpPr>
        <p:spPr bwMode="auto">
          <a:xfrm flipH="1">
            <a:off x="8445410" y="1156494"/>
            <a:ext cx="20638" cy="544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860960" y="1137444"/>
            <a:ext cx="2608263" cy="282575"/>
            <a:chOff x="480" y="759"/>
            <a:chExt cx="1643" cy="178"/>
          </a:xfrm>
        </p:grpSpPr>
        <p:sp>
          <p:nvSpPr>
            <p:cNvPr id="690234" name="Rectangle 58"/>
            <p:cNvSpPr>
              <a:spLocks noChangeArrowheads="1"/>
            </p:cNvSpPr>
            <p:nvPr/>
          </p:nvSpPr>
          <p:spPr bwMode="gray">
            <a:xfrm>
              <a:off x="492" y="759"/>
              <a:ext cx="1631" cy="178"/>
            </a:xfrm>
            <a:prstGeom prst="rect">
              <a:avLst/>
            </a:prstGeom>
            <a:solidFill>
              <a:srgbClr val="69201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235" name="Rectangle 59"/>
            <p:cNvSpPr>
              <a:spLocks noChangeArrowheads="1"/>
            </p:cNvSpPr>
            <p:nvPr/>
          </p:nvSpPr>
          <p:spPr bwMode="gray">
            <a:xfrm>
              <a:off x="480" y="797"/>
              <a:ext cx="16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84238" eaLnBrk="0" hangingPunct="0"/>
              <a:r>
                <a:rPr lang="en-US" altLang="en-US" sz="1200" b="1">
                  <a:solidFill>
                    <a:srgbClr val="FFFFFF"/>
                  </a:solidFill>
                </a:rPr>
                <a:t>CV</a:t>
              </a:r>
              <a:endParaRPr lang="en-US" altLang="en-US" sz="1200" b="1"/>
            </a:p>
          </p:txBody>
        </p:sp>
      </p:grpSp>
      <p:sp>
        <p:nvSpPr>
          <p:cNvPr id="690236" name="Line 60"/>
          <p:cNvSpPr>
            <a:spLocks noChangeShapeType="1"/>
          </p:cNvSpPr>
          <p:nvPr/>
        </p:nvSpPr>
        <p:spPr bwMode="auto">
          <a:xfrm flipH="1">
            <a:off x="3265398" y="1132682"/>
            <a:ext cx="19050" cy="490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271748" y="1135857"/>
            <a:ext cx="2608262" cy="282575"/>
            <a:chOff x="480" y="759"/>
            <a:chExt cx="1643" cy="178"/>
          </a:xfrm>
        </p:grpSpPr>
        <p:sp>
          <p:nvSpPr>
            <p:cNvPr id="690238" name="Rectangle 62"/>
            <p:cNvSpPr>
              <a:spLocks noChangeArrowheads="1"/>
            </p:cNvSpPr>
            <p:nvPr/>
          </p:nvSpPr>
          <p:spPr bwMode="gray">
            <a:xfrm>
              <a:off x="492" y="759"/>
              <a:ext cx="1631" cy="178"/>
            </a:xfrm>
            <a:prstGeom prst="rect">
              <a:avLst/>
            </a:prstGeom>
            <a:solidFill>
              <a:srgbClr val="0066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239" name="Rectangle 63"/>
            <p:cNvSpPr>
              <a:spLocks noChangeArrowheads="1"/>
            </p:cNvSpPr>
            <p:nvPr/>
          </p:nvSpPr>
          <p:spPr bwMode="gray">
            <a:xfrm>
              <a:off x="480" y="797"/>
              <a:ext cx="16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84238" eaLnBrk="0" hangingPunct="0"/>
              <a:r>
                <a:rPr lang="en-US" altLang="en-US" sz="1200" b="1">
                  <a:solidFill>
                    <a:srgbClr val="FFFFFF"/>
                  </a:solidFill>
                </a:rPr>
                <a:t>STOVL</a:t>
              </a:r>
              <a:endParaRPr lang="en-US" altLang="en-US" sz="1200" b="1"/>
            </a:p>
          </p:txBody>
        </p:sp>
      </p:grpSp>
      <p:sp>
        <p:nvSpPr>
          <p:cNvPr id="690240" name="Line 64"/>
          <p:cNvSpPr>
            <a:spLocks noChangeShapeType="1"/>
          </p:cNvSpPr>
          <p:nvPr/>
        </p:nvSpPr>
        <p:spPr bwMode="auto">
          <a:xfrm flipH="1">
            <a:off x="5860960" y="1132682"/>
            <a:ext cx="17463" cy="488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closed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315" y="1095376"/>
            <a:ext cx="6266925" cy="46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86686" y="249876"/>
            <a:ext cx="6470650" cy="736600"/>
          </a:xfrm>
          <a:prstGeom prst="rect">
            <a:avLst/>
          </a:prstGeom>
        </p:spPr>
        <p:txBody>
          <a:bodyPr lIns="88432" tIns="44215" rIns="88432" bIns="44215"/>
          <a:lstStyle/>
          <a:p>
            <a:r>
              <a:rPr lang="en-US" sz="3500" dirty="0"/>
              <a:t>LO Design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53418" y="1349483"/>
            <a:ext cx="2703030" cy="798070"/>
            <a:chOff x="411" y="850"/>
            <a:chExt cx="1703" cy="503"/>
          </a:xfrm>
        </p:grpSpPr>
        <p:sp>
          <p:nvSpPr>
            <p:cNvPr id="30776" name="Text Box 24"/>
            <p:cNvSpPr txBox="1">
              <a:spLocks noChangeArrowheads="1"/>
            </p:cNvSpPr>
            <p:nvPr/>
          </p:nvSpPr>
          <p:spPr bwMode="auto">
            <a:xfrm>
              <a:off x="411" y="850"/>
              <a:ext cx="1421" cy="4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355" tIns="45677" rIns="91355" bIns="45677">
              <a:spAutoFit/>
            </a:bodyPr>
            <a:lstStyle/>
            <a:p>
              <a:pPr defTabSz="913676">
                <a:lnSpc>
                  <a:spcPct val="85000"/>
                </a:lnSpc>
              </a:pPr>
              <a:r>
                <a:rPr lang="en-US" b="1" i="1" dirty="0">
                  <a:latin typeface="Arial Narrow" pitchFamily="34" charset="0"/>
                </a:rPr>
                <a:t>Aircraft Shaping </a:t>
              </a:r>
              <a:br>
                <a:rPr lang="en-US" b="1" i="1" dirty="0">
                  <a:latin typeface="Arial Narrow" pitchFamily="34" charset="0"/>
                </a:rPr>
              </a:br>
              <a:endParaRPr lang="en-US" b="1" i="1" dirty="0">
                <a:latin typeface="Arial Narrow" pitchFamily="34" charset="0"/>
              </a:endParaRP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 flipV="1">
              <a:off x="1843" y="1120"/>
              <a:ext cx="271" cy="233"/>
              <a:chOff x="2728" y="3094"/>
              <a:chExt cx="280" cy="136"/>
            </a:xfrm>
          </p:grpSpPr>
          <p:sp>
            <p:nvSpPr>
              <p:cNvPr id="174106" name="Freeform 26"/>
              <p:cNvSpPr>
                <a:spLocks/>
              </p:cNvSpPr>
              <p:nvPr/>
            </p:nvSpPr>
            <p:spPr bwMode="auto">
              <a:xfrm>
                <a:off x="2728" y="3122"/>
                <a:ext cx="217" cy="108"/>
              </a:xfrm>
              <a:custGeom>
                <a:avLst/>
                <a:gdLst>
                  <a:gd name="T0" fmla="*/ 93 w 217"/>
                  <a:gd name="T1" fmla="*/ 276 h 276"/>
                  <a:gd name="T2" fmla="*/ 0 w 217"/>
                  <a:gd name="T3" fmla="*/ 276 h 276"/>
                  <a:gd name="T4" fmla="*/ 217 w 217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217"/>
                  <a:gd name="T10" fmla="*/ 0 h 276"/>
                  <a:gd name="T11" fmla="*/ 217 w 217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" h="276">
                    <a:moveTo>
                      <a:pt x="93" y="276"/>
                    </a:moveTo>
                    <a:lnTo>
                      <a:pt x="0" y="276"/>
                    </a:lnTo>
                    <a:lnTo>
                      <a:pt x="217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rot="10800000"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107" name="Oval 27"/>
              <p:cNvSpPr>
                <a:spLocks noChangeArrowheads="1"/>
              </p:cNvSpPr>
              <p:nvPr/>
            </p:nvSpPr>
            <p:spPr bwMode="auto">
              <a:xfrm flipH="1" flipV="1">
                <a:off x="2952" y="309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321206" y="4104967"/>
            <a:ext cx="1771455" cy="1463813"/>
            <a:chOff x="3352" y="2586"/>
            <a:chExt cx="1116" cy="921"/>
          </a:xfrm>
        </p:grpSpPr>
        <p:sp>
          <p:nvSpPr>
            <p:cNvPr id="30772" name="Text Box 29"/>
            <p:cNvSpPr txBox="1">
              <a:spLocks noChangeArrowheads="1"/>
            </p:cNvSpPr>
            <p:nvPr/>
          </p:nvSpPr>
          <p:spPr bwMode="auto">
            <a:xfrm>
              <a:off x="3503" y="2856"/>
              <a:ext cx="965" cy="65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355" tIns="45677" rIns="91355" bIns="45677">
              <a:spAutoFit/>
            </a:bodyPr>
            <a:lstStyle/>
            <a:p>
              <a:pPr defTabSz="913676">
                <a:lnSpc>
                  <a:spcPct val="85000"/>
                </a:lnSpc>
              </a:pPr>
              <a:r>
                <a:rPr lang="en-US" b="1" i="1" dirty="0">
                  <a:latin typeface="Arial Narrow" pitchFamily="34" charset="0"/>
                </a:rPr>
                <a:t>Weapons Carried Internally</a:t>
              </a: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352" y="2586"/>
              <a:ext cx="221" cy="270"/>
              <a:chOff x="3236" y="2828"/>
              <a:chExt cx="228" cy="280"/>
            </a:xfrm>
          </p:grpSpPr>
          <p:sp>
            <p:nvSpPr>
              <p:cNvPr id="174111" name="Freeform 31"/>
              <p:cNvSpPr>
                <a:spLocks/>
              </p:cNvSpPr>
              <p:nvPr/>
            </p:nvSpPr>
            <p:spPr bwMode="auto">
              <a:xfrm>
                <a:off x="3268" y="2868"/>
                <a:ext cx="196" cy="240"/>
              </a:xfrm>
              <a:custGeom>
                <a:avLst/>
                <a:gdLst>
                  <a:gd name="T0" fmla="*/ 196 w 196"/>
                  <a:gd name="T1" fmla="*/ 240 h 240"/>
                  <a:gd name="T2" fmla="*/ 124 w 196"/>
                  <a:gd name="T3" fmla="*/ 240 h 240"/>
                  <a:gd name="T4" fmla="*/ 0 w 19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196"/>
                  <a:gd name="T10" fmla="*/ 0 h 240"/>
                  <a:gd name="T11" fmla="*/ 196 w 19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6" h="240">
                    <a:moveTo>
                      <a:pt x="196" y="240"/>
                    </a:moveTo>
                    <a:lnTo>
                      <a:pt x="124" y="24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112" name="Oval 32"/>
              <p:cNvSpPr>
                <a:spLocks noChangeArrowheads="1"/>
              </p:cNvSpPr>
              <p:nvPr/>
            </p:nvSpPr>
            <p:spPr bwMode="auto">
              <a:xfrm flipH="1" flipV="1">
                <a:off x="3236" y="282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7313971" y="4324660"/>
            <a:ext cx="1671344" cy="1315572"/>
            <a:chOff x="4607" y="2724"/>
            <a:chExt cx="1053" cy="829"/>
          </a:xfrm>
        </p:grpSpPr>
        <p:sp>
          <p:nvSpPr>
            <p:cNvPr id="30766" name="Text Box 38"/>
            <p:cNvSpPr txBox="1">
              <a:spLocks noChangeArrowheads="1"/>
            </p:cNvSpPr>
            <p:nvPr/>
          </p:nvSpPr>
          <p:spPr bwMode="auto">
            <a:xfrm>
              <a:off x="4607" y="3099"/>
              <a:ext cx="1053" cy="4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355" tIns="45677" rIns="91355" bIns="45677">
              <a:spAutoFit/>
            </a:bodyPr>
            <a:lstStyle/>
            <a:p>
              <a:pPr defTabSz="913676">
                <a:lnSpc>
                  <a:spcPct val="85000"/>
                </a:lnSpc>
              </a:pPr>
              <a:r>
                <a:rPr lang="en-US" b="1" i="1" dirty="0">
                  <a:latin typeface="Arial Narrow" pitchFamily="34" charset="0"/>
                </a:rPr>
                <a:t>Embedded Antennas</a:t>
              </a:r>
            </a:p>
          </p:txBody>
        </p: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4607" y="2724"/>
              <a:ext cx="329" cy="371"/>
              <a:chOff x="3236" y="2828"/>
              <a:chExt cx="228" cy="280"/>
            </a:xfrm>
          </p:grpSpPr>
          <p:sp>
            <p:nvSpPr>
              <p:cNvPr id="174120" name="Freeform 40"/>
              <p:cNvSpPr>
                <a:spLocks/>
              </p:cNvSpPr>
              <p:nvPr/>
            </p:nvSpPr>
            <p:spPr bwMode="auto">
              <a:xfrm>
                <a:off x="3268" y="2868"/>
                <a:ext cx="196" cy="240"/>
              </a:xfrm>
              <a:custGeom>
                <a:avLst/>
                <a:gdLst>
                  <a:gd name="T0" fmla="*/ 196 w 196"/>
                  <a:gd name="T1" fmla="*/ 240 h 240"/>
                  <a:gd name="T2" fmla="*/ 124 w 196"/>
                  <a:gd name="T3" fmla="*/ 240 h 240"/>
                  <a:gd name="T4" fmla="*/ 0 w 19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196"/>
                  <a:gd name="T10" fmla="*/ 0 h 240"/>
                  <a:gd name="T11" fmla="*/ 196 w 19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6" h="240">
                    <a:moveTo>
                      <a:pt x="196" y="240"/>
                    </a:moveTo>
                    <a:lnTo>
                      <a:pt x="124" y="24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121" name="Oval 41"/>
              <p:cNvSpPr>
                <a:spLocks noChangeArrowheads="1"/>
              </p:cNvSpPr>
              <p:nvPr/>
            </p:nvSpPr>
            <p:spPr bwMode="auto">
              <a:xfrm flipH="1" flipV="1">
                <a:off x="3236" y="282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221078" y="5155168"/>
            <a:ext cx="2513323" cy="1086640"/>
            <a:chOff x="139" y="3128"/>
            <a:chExt cx="1583" cy="683"/>
          </a:xfrm>
        </p:grpSpPr>
        <p:sp>
          <p:nvSpPr>
            <p:cNvPr id="30762" name="Text Box 43"/>
            <p:cNvSpPr txBox="1">
              <a:spLocks noChangeArrowheads="1"/>
            </p:cNvSpPr>
            <p:nvPr/>
          </p:nvSpPr>
          <p:spPr bwMode="auto">
            <a:xfrm>
              <a:off x="139" y="3161"/>
              <a:ext cx="1196" cy="6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355" tIns="45677" rIns="91355" bIns="45677">
              <a:spAutoFit/>
            </a:bodyPr>
            <a:lstStyle/>
            <a:p>
              <a:pPr defTabSz="913676">
                <a:lnSpc>
                  <a:spcPct val="85000"/>
                </a:lnSpc>
              </a:pPr>
              <a:r>
                <a:rPr lang="en-US" b="1" i="1" dirty="0">
                  <a:latin typeface="Arial Narrow" pitchFamily="34" charset="0"/>
                </a:rPr>
                <a:t>Low-Emission Radar and Avionics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flipV="1">
              <a:off x="1336" y="3128"/>
              <a:ext cx="386" cy="342"/>
              <a:chOff x="1388" y="2960"/>
              <a:chExt cx="200" cy="444"/>
            </a:xfrm>
          </p:grpSpPr>
          <p:sp>
            <p:nvSpPr>
              <p:cNvPr id="174125" name="Freeform 45"/>
              <p:cNvSpPr>
                <a:spLocks/>
              </p:cNvSpPr>
              <p:nvPr/>
            </p:nvSpPr>
            <p:spPr bwMode="auto">
              <a:xfrm>
                <a:off x="1388" y="2960"/>
                <a:ext cx="160" cy="400"/>
              </a:xfrm>
              <a:custGeom>
                <a:avLst/>
                <a:gdLst>
                  <a:gd name="T0" fmla="*/ 0 w 340"/>
                  <a:gd name="T1" fmla="*/ 0 h 104"/>
                  <a:gd name="T2" fmla="*/ 84 w 340"/>
                  <a:gd name="T3" fmla="*/ 0 h 104"/>
                  <a:gd name="T4" fmla="*/ 340 w 340"/>
                  <a:gd name="T5" fmla="*/ 104 h 104"/>
                  <a:gd name="T6" fmla="*/ 0 60000 65536"/>
                  <a:gd name="T7" fmla="*/ 0 60000 65536"/>
                  <a:gd name="T8" fmla="*/ 0 60000 65536"/>
                  <a:gd name="T9" fmla="*/ 0 w 340"/>
                  <a:gd name="T10" fmla="*/ 0 h 104"/>
                  <a:gd name="T11" fmla="*/ 340 w 340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0" h="104">
                    <a:moveTo>
                      <a:pt x="0" y="0"/>
                    </a:moveTo>
                    <a:lnTo>
                      <a:pt x="84" y="0"/>
                    </a:lnTo>
                    <a:lnTo>
                      <a:pt x="340" y="10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rot="10800000"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126" name="Oval 46"/>
              <p:cNvSpPr>
                <a:spLocks noChangeArrowheads="1"/>
              </p:cNvSpPr>
              <p:nvPr/>
            </p:nvSpPr>
            <p:spPr bwMode="auto">
              <a:xfrm>
                <a:off x="1532" y="334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381429" y="3673885"/>
            <a:ext cx="2929969" cy="720614"/>
            <a:chOff x="240" y="2314"/>
            <a:chExt cx="1846" cy="454"/>
          </a:xfrm>
        </p:grpSpPr>
        <p:sp>
          <p:nvSpPr>
            <p:cNvPr id="30758" name="Text Box 48"/>
            <p:cNvSpPr txBox="1">
              <a:spLocks noChangeArrowheads="1"/>
            </p:cNvSpPr>
            <p:nvPr/>
          </p:nvSpPr>
          <p:spPr bwMode="auto">
            <a:xfrm>
              <a:off x="240" y="2314"/>
              <a:ext cx="1403" cy="4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355" tIns="45677" rIns="91355" bIns="45677">
              <a:spAutoFit/>
            </a:bodyPr>
            <a:lstStyle/>
            <a:p>
              <a:pPr defTabSz="913676">
                <a:lnSpc>
                  <a:spcPct val="85000"/>
                </a:lnSpc>
              </a:pPr>
              <a:r>
                <a:rPr lang="en-US" b="1" i="1" dirty="0">
                  <a:latin typeface="Arial Narrow" pitchFamily="34" charset="0"/>
                </a:rPr>
                <a:t>Low Observable Seams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1640" y="2328"/>
              <a:ext cx="446" cy="428"/>
              <a:chOff x="1630" y="2524"/>
              <a:chExt cx="290" cy="272"/>
            </a:xfrm>
          </p:grpSpPr>
          <p:sp>
            <p:nvSpPr>
              <p:cNvPr id="174130" name="Freeform 50"/>
              <p:cNvSpPr>
                <a:spLocks/>
              </p:cNvSpPr>
              <p:nvPr/>
            </p:nvSpPr>
            <p:spPr bwMode="auto">
              <a:xfrm flipV="1">
                <a:off x="1630" y="2556"/>
                <a:ext cx="250" cy="240"/>
              </a:xfrm>
              <a:custGeom>
                <a:avLst/>
                <a:gdLst>
                  <a:gd name="T0" fmla="*/ 0 w 340"/>
                  <a:gd name="T1" fmla="*/ 0 h 104"/>
                  <a:gd name="T2" fmla="*/ 84 w 340"/>
                  <a:gd name="T3" fmla="*/ 0 h 104"/>
                  <a:gd name="T4" fmla="*/ 340 w 340"/>
                  <a:gd name="T5" fmla="*/ 104 h 104"/>
                  <a:gd name="T6" fmla="*/ 0 60000 65536"/>
                  <a:gd name="T7" fmla="*/ 0 60000 65536"/>
                  <a:gd name="T8" fmla="*/ 0 60000 65536"/>
                  <a:gd name="T9" fmla="*/ 0 w 340"/>
                  <a:gd name="T10" fmla="*/ 0 h 104"/>
                  <a:gd name="T11" fmla="*/ 340 w 340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0" h="104">
                    <a:moveTo>
                      <a:pt x="0" y="0"/>
                    </a:moveTo>
                    <a:lnTo>
                      <a:pt x="84" y="0"/>
                    </a:lnTo>
                    <a:lnTo>
                      <a:pt x="340" y="10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rot="10800000"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131" name="Oval 51"/>
              <p:cNvSpPr>
                <a:spLocks noChangeArrowheads="1"/>
              </p:cNvSpPr>
              <p:nvPr/>
            </p:nvSpPr>
            <p:spPr bwMode="auto">
              <a:xfrm>
                <a:off x="1864" y="252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2700" dir="5400000" algn="ctr" rotWithShape="0">
                  <a:srgbClr val="FFFFFF"/>
                </a:outerShdw>
              </a:effectLst>
            </p:spPr>
            <p:txBody>
              <a:bodyPr wrap="none" lIns="91412" tIns="45705" rIns="91412" bIns="45705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30757" name="Rectangle 66"/>
          <p:cNvSpPr>
            <a:spLocks noChangeArrowheads="1"/>
          </p:cNvSpPr>
          <p:nvPr/>
        </p:nvSpPr>
        <p:spPr bwMode="auto">
          <a:xfrm>
            <a:off x="2588446" y="6650602"/>
            <a:ext cx="4067130" cy="2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054" tIns="44529" rIns="89054" bIns="44529">
            <a:spAutoFit/>
          </a:bodyPr>
          <a:lstStyle/>
          <a:p>
            <a:pPr algn="l"/>
            <a:r>
              <a:rPr lang="en-US" altLang="en-US" sz="800">
                <a:solidFill>
                  <a:schemeClr val="bg1"/>
                </a:solidFill>
              </a:rPr>
              <a:t>DISTRIBUTION STATEMENT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1839509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Cockpit Overview</a:t>
            </a:r>
            <a:br>
              <a:rPr lang="en-US" dirty="0"/>
            </a:br>
            <a:r>
              <a:rPr lang="en-US" dirty="0"/>
              <a:t>Comparison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idx="1"/>
          </p:nvPr>
        </p:nvSpPr>
        <p:spPr>
          <a:xfrm>
            <a:off x="346075" y="1651000"/>
            <a:ext cx="4171950" cy="3949700"/>
          </a:xfrm>
        </p:spPr>
        <p:txBody>
          <a:bodyPr/>
          <a:lstStyle/>
          <a:p>
            <a:r>
              <a:rPr lang="en-US" sz="2400" dirty="0"/>
              <a:t>Next-Generation Cockpit</a:t>
            </a:r>
          </a:p>
          <a:p>
            <a:pPr lvl="1"/>
            <a:r>
              <a:rPr lang="en-US" sz="2000" dirty="0"/>
              <a:t>20" x 8" interactive display </a:t>
            </a:r>
          </a:p>
          <a:p>
            <a:pPr lvl="1"/>
            <a:r>
              <a:rPr lang="en-US" sz="2000" dirty="0"/>
              <a:t>Helmet-mounted display/virtual HUD</a:t>
            </a:r>
          </a:p>
          <a:p>
            <a:pPr lvl="1"/>
            <a:r>
              <a:rPr lang="en-US" sz="2000" dirty="0"/>
              <a:t>Pilot-oriented information 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491F-8713-46C1-B7AF-7D3AA58CDC80}" type="slidenum">
              <a:rPr lang="en-US"/>
              <a:pPr/>
              <a:t>6</a:t>
            </a:fld>
            <a:endParaRPr lang="en-US"/>
          </a:p>
        </p:txBody>
      </p:sp>
      <p:pic>
        <p:nvPicPr>
          <p:cNvPr id="377859" name="Picture 3" descr="Picture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8900"/>
            <a:ext cx="9169400" cy="549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472267" y="228600"/>
            <a:ext cx="7581900" cy="714375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Cockpit Overview</a:t>
            </a:r>
            <a:br>
              <a:rPr lang="en-US" dirty="0"/>
            </a:br>
            <a:r>
              <a:rPr lang="en-US" dirty="0"/>
              <a:t>F-35 Layout</a:t>
            </a:r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B17FB-5299-4100-975B-1A3B0524A4B7}" type="slidenum">
              <a:rPr lang="en-US"/>
              <a:pPr/>
              <a:t>7</a:t>
            </a:fld>
            <a:endParaRPr lang="en-US"/>
          </a:p>
        </p:txBody>
      </p:sp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7038" y="1508125"/>
            <a:ext cx="56880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1956" name="Freeform 4">
            <a:hlinkClick r:id="rId4" action="ppaction://hlinksldjump"/>
          </p:cNvPr>
          <p:cNvSpPr>
            <a:spLocks/>
          </p:cNvSpPr>
          <p:nvPr/>
        </p:nvSpPr>
        <p:spPr bwMode="auto">
          <a:xfrm>
            <a:off x="5408613" y="2238375"/>
            <a:ext cx="468312" cy="1104900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163" y="96"/>
              </a:cxn>
              <a:cxn ang="0">
                <a:pos x="295" y="214"/>
              </a:cxn>
              <a:cxn ang="0">
                <a:pos x="279" y="694"/>
              </a:cxn>
              <a:cxn ang="0">
                <a:pos x="213" y="692"/>
              </a:cxn>
              <a:cxn ang="0">
                <a:pos x="211" y="642"/>
              </a:cxn>
              <a:cxn ang="0">
                <a:pos x="231" y="602"/>
              </a:cxn>
              <a:cxn ang="0">
                <a:pos x="255" y="544"/>
              </a:cxn>
              <a:cxn ang="0">
                <a:pos x="247" y="524"/>
              </a:cxn>
              <a:cxn ang="0">
                <a:pos x="183" y="520"/>
              </a:cxn>
              <a:cxn ang="0">
                <a:pos x="129" y="522"/>
              </a:cxn>
              <a:cxn ang="0">
                <a:pos x="83" y="570"/>
              </a:cxn>
              <a:cxn ang="0">
                <a:pos x="79" y="588"/>
              </a:cxn>
              <a:cxn ang="0">
                <a:pos x="85" y="614"/>
              </a:cxn>
              <a:cxn ang="0">
                <a:pos x="117" y="636"/>
              </a:cxn>
              <a:cxn ang="0">
                <a:pos x="81" y="666"/>
              </a:cxn>
              <a:cxn ang="0">
                <a:pos x="83" y="696"/>
              </a:cxn>
              <a:cxn ang="0">
                <a:pos x="0" y="694"/>
              </a:cxn>
              <a:cxn ang="0">
                <a:pos x="37" y="0"/>
              </a:cxn>
            </a:cxnLst>
            <a:rect l="0" t="0" r="r" b="b"/>
            <a:pathLst>
              <a:path w="295" h="696">
                <a:moveTo>
                  <a:pt x="37" y="0"/>
                </a:moveTo>
                <a:lnTo>
                  <a:pt x="163" y="96"/>
                </a:lnTo>
                <a:lnTo>
                  <a:pt x="295" y="214"/>
                </a:lnTo>
                <a:lnTo>
                  <a:pt x="279" y="694"/>
                </a:lnTo>
                <a:lnTo>
                  <a:pt x="213" y="692"/>
                </a:lnTo>
                <a:lnTo>
                  <a:pt x="211" y="642"/>
                </a:lnTo>
                <a:lnTo>
                  <a:pt x="231" y="602"/>
                </a:lnTo>
                <a:lnTo>
                  <a:pt x="255" y="544"/>
                </a:lnTo>
                <a:lnTo>
                  <a:pt x="247" y="524"/>
                </a:lnTo>
                <a:lnTo>
                  <a:pt x="183" y="520"/>
                </a:lnTo>
                <a:lnTo>
                  <a:pt x="129" y="522"/>
                </a:lnTo>
                <a:lnTo>
                  <a:pt x="83" y="570"/>
                </a:lnTo>
                <a:lnTo>
                  <a:pt x="79" y="588"/>
                </a:lnTo>
                <a:lnTo>
                  <a:pt x="85" y="614"/>
                </a:lnTo>
                <a:lnTo>
                  <a:pt x="117" y="636"/>
                </a:lnTo>
                <a:lnTo>
                  <a:pt x="81" y="666"/>
                </a:lnTo>
                <a:lnTo>
                  <a:pt x="83" y="696"/>
                </a:lnTo>
                <a:lnTo>
                  <a:pt x="0" y="694"/>
                </a:lnTo>
                <a:lnTo>
                  <a:pt x="37" y="0"/>
                </a:lnTo>
                <a:close/>
              </a:path>
            </a:pathLst>
          </a:custGeom>
          <a:noFill/>
          <a:ln w="28575" cap="flat" cmpd="sng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57" name="Freeform 5">
            <a:hlinkClick r:id="rId5" action="ppaction://hlinksldjump"/>
          </p:cNvPr>
          <p:cNvSpPr>
            <a:spLocks/>
          </p:cNvSpPr>
          <p:nvPr/>
        </p:nvSpPr>
        <p:spPr bwMode="auto">
          <a:xfrm>
            <a:off x="4235450" y="2781300"/>
            <a:ext cx="587375" cy="7874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63" y="0"/>
              </a:cxn>
              <a:cxn ang="0">
                <a:pos x="370" y="350"/>
              </a:cxn>
              <a:cxn ang="0">
                <a:pos x="266" y="496"/>
              </a:cxn>
              <a:cxn ang="0">
                <a:pos x="96" y="496"/>
              </a:cxn>
              <a:cxn ang="0">
                <a:pos x="4" y="376"/>
              </a:cxn>
              <a:cxn ang="0">
                <a:pos x="0" y="4"/>
              </a:cxn>
            </a:cxnLst>
            <a:rect l="0" t="0" r="r" b="b"/>
            <a:pathLst>
              <a:path w="370" h="496">
                <a:moveTo>
                  <a:pt x="0" y="4"/>
                </a:moveTo>
                <a:lnTo>
                  <a:pt x="363" y="0"/>
                </a:lnTo>
                <a:lnTo>
                  <a:pt x="370" y="350"/>
                </a:lnTo>
                <a:lnTo>
                  <a:pt x="266" y="496"/>
                </a:lnTo>
                <a:lnTo>
                  <a:pt x="96" y="496"/>
                </a:lnTo>
                <a:lnTo>
                  <a:pt x="4" y="376"/>
                </a:lnTo>
                <a:lnTo>
                  <a:pt x="0" y="4"/>
                </a:lnTo>
                <a:close/>
              </a:path>
            </a:pathLst>
          </a:custGeom>
          <a:noFill/>
          <a:ln w="28575" cap="flat" cmpd="sng">
            <a:solidFill>
              <a:srgbClr val="FFFF66"/>
            </a:solidFill>
            <a:prstDash val="solid"/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58" name="Freeform 6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451225" y="3311525"/>
            <a:ext cx="206375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0" y="2"/>
              </a:cxn>
              <a:cxn ang="0">
                <a:pos x="98" y="304"/>
              </a:cxn>
              <a:cxn ang="0">
                <a:pos x="6" y="300"/>
              </a:cxn>
              <a:cxn ang="0">
                <a:pos x="2" y="224"/>
              </a:cxn>
              <a:cxn ang="0">
                <a:pos x="16" y="196"/>
              </a:cxn>
              <a:cxn ang="0">
                <a:pos x="4" y="162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130" h="304">
                <a:moveTo>
                  <a:pt x="0" y="0"/>
                </a:moveTo>
                <a:lnTo>
                  <a:pt x="130" y="2"/>
                </a:lnTo>
                <a:lnTo>
                  <a:pt x="98" y="304"/>
                </a:lnTo>
                <a:lnTo>
                  <a:pt x="6" y="300"/>
                </a:lnTo>
                <a:lnTo>
                  <a:pt x="2" y="224"/>
                </a:lnTo>
                <a:lnTo>
                  <a:pt x="16" y="196"/>
                </a:lnTo>
                <a:lnTo>
                  <a:pt x="4" y="162"/>
                </a:lnTo>
                <a:lnTo>
                  <a:pt x="0" y="136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FFFF66"/>
            </a:solidFill>
            <a:prstDash val="solid"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449263" y="1879600"/>
            <a:ext cx="1639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1"/>
              </a:buClr>
              <a:buSzPct val="85000"/>
              <a:buFont typeface="Monotype Sorts" pitchFamily="2" charset="2"/>
              <a:buNone/>
            </a:pPr>
            <a:r>
              <a:rPr lang="en-US" sz="1800" b="1"/>
              <a:t>20” x 8” </a:t>
            </a:r>
            <a:br>
              <a:rPr lang="en-US" sz="1800" b="1"/>
            </a:br>
            <a:r>
              <a:rPr lang="en-US" sz="1800" b="1"/>
              <a:t>Contiguous </a:t>
            </a:r>
            <a:br>
              <a:rPr lang="en-US" sz="1800" b="1"/>
            </a:br>
            <a:r>
              <a:rPr lang="en-US" sz="1800" b="1"/>
              <a:t>Display</a:t>
            </a:r>
          </a:p>
        </p:txBody>
      </p:sp>
      <p:sp>
        <p:nvSpPr>
          <p:cNvPr id="381960" name="Line 8"/>
          <p:cNvSpPr>
            <a:spLocks noChangeShapeType="1"/>
          </p:cNvSpPr>
          <p:nvPr/>
        </p:nvSpPr>
        <p:spPr bwMode="auto">
          <a:xfrm flipV="1">
            <a:off x="4521200" y="2481263"/>
            <a:ext cx="2743200" cy="784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lg"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61" name="Text Box 9"/>
          <p:cNvSpPr txBox="1">
            <a:spLocks noChangeArrowheads="1"/>
          </p:cNvSpPr>
          <p:nvPr/>
        </p:nvSpPr>
        <p:spPr bwMode="auto">
          <a:xfrm>
            <a:off x="7229475" y="2276475"/>
            <a:ext cx="1123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1"/>
              </a:buClr>
              <a:buSzPct val="85000"/>
              <a:buFont typeface="Monotype Sorts" pitchFamily="2" charset="2"/>
              <a:buNone/>
            </a:pPr>
            <a:r>
              <a:rPr lang="en-US" sz="1800" b="1"/>
              <a:t>Center </a:t>
            </a:r>
            <a:br>
              <a:rPr lang="en-US" sz="1800" b="1"/>
            </a:br>
            <a:r>
              <a:rPr lang="en-US" sz="1800" b="1"/>
              <a:t>Pedestal</a:t>
            </a:r>
          </a:p>
        </p:txBody>
      </p:sp>
      <p:sp>
        <p:nvSpPr>
          <p:cNvPr id="381962" name="Line 10"/>
          <p:cNvSpPr>
            <a:spLocks noChangeShapeType="1"/>
          </p:cNvSpPr>
          <p:nvPr/>
        </p:nvSpPr>
        <p:spPr bwMode="auto">
          <a:xfrm flipV="1">
            <a:off x="4567238" y="2500313"/>
            <a:ext cx="2622550" cy="750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63" name="Freeform 11"/>
          <p:cNvSpPr>
            <a:spLocks/>
          </p:cNvSpPr>
          <p:nvPr/>
        </p:nvSpPr>
        <p:spPr bwMode="auto">
          <a:xfrm flipV="1">
            <a:off x="1244600" y="3397250"/>
            <a:ext cx="2263775" cy="1009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314"/>
              </a:cxn>
            </a:cxnLst>
            <a:rect l="0" t="0" r="r" b="b"/>
            <a:pathLst>
              <a:path w="754" h="314">
                <a:moveTo>
                  <a:pt x="0" y="0"/>
                </a:moveTo>
                <a:lnTo>
                  <a:pt x="754" y="314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354013" y="4002088"/>
            <a:ext cx="12827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1"/>
              </a:buClr>
              <a:buSzPct val="85000"/>
              <a:buFont typeface="Monotype Sorts" pitchFamily="2" charset="2"/>
              <a:buNone/>
            </a:pPr>
            <a:r>
              <a:rPr lang="en-US" sz="1800" b="1"/>
              <a:t>Left </a:t>
            </a:r>
            <a:br>
              <a:rPr lang="en-US" sz="1800" b="1"/>
            </a:br>
            <a:r>
              <a:rPr lang="en-US" sz="1800" b="1"/>
              <a:t>Console </a:t>
            </a:r>
            <a:br>
              <a:rPr lang="en-US" sz="1800" b="1"/>
            </a:br>
            <a:r>
              <a:rPr lang="en-US" sz="1800" b="1"/>
              <a:t>Panel</a:t>
            </a:r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7229475" y="4752975"/>
            <a:ext cx="1985800" cy="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1"/>
              </a:buClr>
              <a:buSzPct val="85000"/>
              <a:buFont typeface="Monotype Sorts" pitchFamily="2" charset="2"/>
              <a:buNone/>
            </a:pPr>
            <a:r>
              <a:rPr lang="en-US" sz="1800" b="1" dirty="0"/>
              <a:t>Stick and Throttle</a:t>
            </a:r>
          </a:p>
        </p:txBody>
      </p:sp>
      <p:sp>
        <p:nvSpPr>
          <p:cNvPr id="381966" name="Line 14"/>
          <p:cNvSpPr>
            <a:spLocks noChangeShapeType="1"/>
          </p:cNvSpPr>
          <p:nvPr/>
        </p:nvSpPr>
        <p:spPr bwMode="auto">
          <a:xfrm flipH="1" flipV="1">
            <a:off x="5727700" y="3683000"/>
            <a:ext cx="1508125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67" name="Line 15"/>
          <p:cNvSpPr>
            <a:spLocks noChangeShapeType="1"/>
          </p:cNvSpPr>
          <p:nvPr/>
        </p:nvSpPr>
        <p:spPr bwMode="auto">
          <a:xfrm flipH="1" flipV="1">
            <a:off x="5764213" y="3713163"/>
            <a:ext cx="1443037" cy="1176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68" name="Text Box 16"/>
          <p:cNvSpPr txBox="1">
            <a:spLocks noChangeArrowheads="1"/>
          </p:cNvSpPr>
          <p:nvPr/>
        </p:nvSpPr>
        <p:spPr bwMode="auto">
          <a:xfrm>
            <a:off x="354013" y="5827713"/>
            <a:ext cx="19510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1"/>
              </a:buClr>
              <a:buSzPct val="85000"/>
              <a:buFont typeface="Monotype Sorts" pitchFamily="2" charset="2"/>
              <a:buNone/>
            </a:pPr>
            <a:r>
              <a:rPr lang="en-US" sz="1800" b="1"/>
              <a:t>Services Connection Panel</a:t>
            </a:r>
          </a:p>
        </p:txBody>
      </p:sp>
      <p:sp>
        <p:nvSpPr>
          <p:cNvPr id="381969" name="Line 17"/>
          <p:cNvSpPr>
            <a:spLocks noChangeShapeType="1"/>
          </p:cNvSpPr>
          <p:nvPr/>
        </p:nvSpPr>
        <p:spPr bwMode="auto">
          <a:xfrm>
            <a:off x="968375" y="5497513"/>
            <a:ext cx="977900" cy="2000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70" name="Text Box 18"/>
          <p:cNvSpPr txBox="1">
            <a:spLocks noChangeArrowheads="1"/>
          </p:cNvSpPr>
          <p:nvPr/>
        </p:nvSpPr>
        <p:spPr bwMode="auto">
          <a:xfrm>
            <a:off x="369888" y="5045075"/>
            <a:ext cx="1200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1"/>
              </a:buClr>
              <a:buSzPct val="85000"/>
              <a:buFont typeface="Monotype Sorts" pitchFamily="2" charset="2"/>
              <a:buNone/>
            </a:pPr>
            <a:r>
              <a:rPr lang="en-US" sz="1800" b="1"/>
              <a:t>ICC / IPP </a:t>
            </a:r>
            <a:br>
              <a:rPr lang="en-US" sz="1800" b="1"/>
            </a:br>
            <a:r>
              <a:rPr lang="en-US" sz="1800" b="1"/>
              <a:t>Panel</a:t>
            </a:r>
          </a:p>
        </p:txBody>
      </p:sp>
      <p:sp>
        <p:nvSpPr>
          <p:cNvPr id="381971" name="Freeform 19">
            <a:hlinkClick r:id="rId5" action="ppaction://hlinksldjump"/>
          </p:cNvPr>
          <p:cNvSpPr>
            <a:spLocks/>
          </p:cNvSpPr>
          <p:nvPr/>
        </p:nvSpPr>
        <p:spPr bwMode="auto">
          <a:xfrm>
            <a:off x="3165475" y="2209800"/>
            <a:ext cx="479425" cy="1146175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0" y="222"/>
              </a:cxn>
              <a:cxn ang="0">
                <a:pos x="12" y="506"/>
              </a:cxn>
              <a:cxn ang="0">
                <a:pos x="20" y="722"/>
              </a:cxn>
              <a:cxn ang="0">
                <a:pos x="302" y="704"/>
              </a:cxn>
              <a:cxn ang="0">
                <a:pos x="268" y="0"/>
              </a:cxn>
            </a:cxnLst>
            <a:rect l="0" t="0" r="r" b="b"/>
            <a:pathLst>
              <a:path w="302" h="722">
                <a:moveTo>
                  <a:pt x="268" y="0"/>
                </a:moveTo>
                <a:lnTo>
                  <a:pt x="0" y="222"/>
                </a:lnTo>
                <a:lnTo>
                  <a:pt x="12" y="506"/>
                </a:lnTo>
                <a:lnTo>
                  <a:pt x="20" y="722"/>
                </a:lnTo>
                <a:lnTo>
                  <a:pt x="302" y="704"/>
                </a:lnTo>
                <a:lnTo>
                  <a:pt x="268" y="0"/>
                </a:lnTo>
                <a:close/>
              </a:path>
            </a:pathLst>
          </a:custGeom>
          <a:noFill/>
          <a:ln w="28575" cap="flat" cmpd="sng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1972" name="Line 20"/>
          <p:cNvSpPr>
            <a:spLocks noChangeShapeType="1"/>
          </p:cNvSpPr>
          <p:nvPr/>
        </p:nvSpPr>
        <p:spPr bwMode="auto">
          <a:xfrm flipV="1">
            <a:off x="1401763" y="3003550"/>
            <a:ext cx="1833562" cy="358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73" name="Text Box 21"/>
          <p:cNvSpPr txBox="1">
            <a:spLocks noChangeArrowheads="1"/>
          </p:cNvSpPr>
          <p:nvPr/>
        </p:nvSpPr>
        <p:spPr bwMode="auto">
          <a:xfrm>
            <a:off x="354013" y="2924175"/>
            <a:ext cx="1270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1"/>
              </a:buClr>
              <a:buSzPct val="85000"/>
              <a:buFont typeface="Monotype Sorts" pitchFamily="2" charset="2"/>
              <a:buNone/>
            </a:pPr>
            <a:r>
              <a:rPr lang="en-US" sz="1800" b="1"/>
              <a:t>Left </a:t>
            </a:r>
            <a:br>
              <a:rPr lang="en-US" sz="1800" b="1"/>
            </a:br>
            <a:r>
              <a:rPr lang="en-US" sz="1800" b="1"/>
              <a:t>Auxiliary Console</a:t>
            </a:r>
          </a:p>
        </p:txBody>
      </p:sp>
      <p:sp>
        <p:nvSpPr>
          <p:cNvPr id="381974" name="Line 22"/>
          <p:cNvSpPr>
            <a:spLocks noChangeShapeType="1"/>
          </p:cNvSpPr>
          <p:nvPr/>
        </p:nvSpPr>
        <p:spPr bwMode="auto">
          <a:xfrm flipV="1">
            <a:off x="1577975" y="3013075"/>
            <a:ext cx="1612900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75" name="Line 23"/>
          <p:cNvSpPr>
            <a:spLocks noChangeShapeType="1"/>
          </p:cNvSpPr>
          <p:nvPr/>
        </p:nvSpPr>
        <p:spPr bwMode="auto">
          <a:xfrm flipH="1" flipV="1">
            <a:off x="5854700" y="3335338"/>
            <a:ext cx="1511300" cy="3381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76" name="Text Box 24"/>
          <p:cNvSpPr txBox="1">
            <a:spLocks noChangeArrowheads="1"/>
          </p:cNvSpPr>
          <p:nvPr/>
        </p:nvSpPr>
        <p:spPr bwMode="auto">
          <a:xfrm>
            <a:off x="7381875" y="3300413"/>
            <a:ext cx="13557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70000"/>
              </a:spcBef>
              <a:buClr>
                <a:schemeClr val="accent1"/>
              </a:buClr>
              <a:buSzPct val="85000"/>
              <a:buFont typeface="Monotype Sorts" pitchFamily="2" charset="2"/>
              <a:buNone/>
            </a:pPr>
            <a:r>
              <a:rPr lang="en-US" sz="1800" b="1"/>
              <a:t>Right </a:t>
            </a:r>
            <a:br>
              <a:rPr lang="en-US" sz="1800" b="1"/>
            </a:br>
            <a:r>
              <a:rPr lang="en-US" sz="1800" b="1"/>
              <a:t>Auxiliary </a:t>
            </a:r>
            <a:br>
              <a:rPr lang="en-US" sz="1800" b="1"/>
            </a:br>
            <a:r>
              <a:rPr lang="en-US" sz="1800" b="1"/>
              <a:t>Console</a:t>
            </a:r>
          </a:p>
        </p:txBody>
      </p:sp>
      <p:sp>
        <p:nvSpPr>
          <p:cNvPr id="381977" name="Line 25"/>
          <p:cNvSpPr>
            <a:spLocks noChangeShapeType="1"/>
          </p:cNvSpPr>
          <p:nvPr/>
        </p:nvSpPr>
        <p:spPr bwMode="auto">
          <a:xfrm flipH="1" flipV="1">
            <a:off x="5903913" y="3344863"/>
            <a:ext cx="14478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78" name="Rectangle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140575" y="3352800"/>
            <a:ext cx="1911350" cy="738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1979" name="Freeform 27"/>
          <p:cNvSpPr>
            <a:spLocks/>
          </p:cNvSpPr>
          <p:nvPr/>
        </p:nvSpPr>
        <p:spPr bwMode="auto">
          <a:xfrm>
            <a:off x="1643063" y="2336800"/>
            <a:ext cx="2255837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21" y="58"/>
              </a:cxn>
            </a:cxnLst>
            <a:rect l="0" t="0" r="r" b="b"/>
            <a:pathLst>
              <a:path w="1421" h="58">
                <a:moveTo>
                  <a:pt x="0" y="0"/>
                </a:moveTo>
                <a:lnTo>
                  <a:pt x="1421" y="58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80" name="Freeform 28"/>
          <p:cNvSpPr>
            <a:spLocks/>
          </p:cNvSpPr>
          <p:nvPr/>
        </p:nvSpPr>
        <p:spPr bwMode="auto">
          <a:xfrm>
            <a:off x="1874838" y="2352675"/>
            <a:ext cx="1976437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9" y="56"/>
              </a:cxn>
            </a:cxnLst>
            <a:rect l="0" t="0" r="r" b="b"/>
            <a:pathLst>
              <a:path w="1389" h="56">
                <a:moveTo>
                  <a:pt x="0" y="0"/>
                </a:moveTo>
                <a:lnTo>
                  <a:pt x="1389" y="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81" name="Freeform 29"/>
          <p:cNvSpPr>
            <a:spLocks/>
          </p:cNvSpPr>
          <p:nvPr/>
        </p:nvSpPr>
        <p:spPr bwMode="auto">
          <a:xfrm>
            <a:off x="3594100" y="1870075"/>
            <a:ext cx="1870075" cy="898525"/>
          </a:xfrm>
          <a:custGeom>
            <a:avLst/>
            <a:gdLst/>
            <a:ahLst/>
            <a:cxnLst>
              <a:cxn ang="0">
                <a:pos x="18" y="476"/>
              </a:cxn>
              <a:cxn ang="0">
                <a:pos x="406" y="476"/>
              </a:cxn>
              <a:cxn ang="0">
                <a:pos x="406" y="566"/>
              </a:cxn>
              <a:cxn ang="0">
                <a:pos x="762" y="558"/>
              </a:cxn>
              <a:cxn ang="0">
                <a:pos x="760" y="478"/>
              </a:cxn>
              <a:cxn ang="0">
                <a:pos x="1156" y="476"/>
              </a:cxn>
              <a:cxn ang="0">
                <a:pos x="1178" y="88"/>
              </a:cxn>
              <a:cxn ang="0">
                <a:pos x="1168" y="60"/>
              </a:cxn>
              <a:cxn ang="0">
                <a:pos x="1148" y="32"/>
              </a:cxn>
              <a:cxn ang="0">
                <a:pos x="1112" y="0"/>
              </a:cxn>
              <a:cxn ang="0">
                <a:pos x="82" y="0"/>
              </a:cxn>
              <a:cxn ang="0">
                <a:pos x="40" y="16"/>
              </a:cxn>
              <a:cxn ang="0">
                <a:pos x="16" y="40"/>
              </a:cxn>
              <a:cxn ang="0">
                <a:pos x="0" y="72"/>
              </a:cxn>
              <a:cxn ang="0">
                <a:pos x="18" y="476"/>
              </a:cxn>
            </a:cxnLst>
            <a:rect l="0" t="0" r="r" b="b"/>
            <a:pathLst>
              <a:path w="1178" h="566">
                <a:moveTo>
                  <a:pt x="18" y="476"/>
                </a:moveTo>
                <a:lnTo>
                  <a:pt x="406" y="476"/>
                </a:lnTo>
                <a:lnTo>
                  <a:pt x="406" y="566"/>
                </a:lnTo>
                <a:lnTo>
                  <a:pt x="762" y="558"/>
                </a:lnTo>
                <a:lnTo>
                  <a:pt x="760" y="478"/>
                </a:lnTo>
                <a:lnTo>
                  <a:pt x="1156" y="476"/>
                </a:lnTo>
                <a:lnTo>
                  <a:pt x="1178" y="88"/>
                </a:lnTo>
                <a:lnTo>
                  <a:pt x="1168" y="60"/>
                </a:lnTo>
                <a:lnTo>
                  <a:pt x="1148" y="32"/>
                </a:lnTo>
                <a:lnTo>
                  <a:pt x="1112" y="0"/>
                </a:lnTo>
                <a:lnTo>
                  <a:pt x="82" y="0"/>
                </a:lnTo>
                <a:lnTo>
                  <a:pt x="40" y="16"/>
                </a:lnTo>
                <a:lnTo>
                  <a:pt x="16" y="40"/>
                </a:lnTo>
                <a:lnTo>
                  <a:pt x="0" y="72"/>
                </a:lnTo>
                <a:lnTo>
                  <a:pt x="18" y="476"/>
                </a:lnTo>
                <a:close/>
              </a:path>
            </a:pathLst>
          </a:custGeom>
          <a:noFill/>
          <a:ln w="28575" cmpd="sng">
            <a:solidFill>
              <a:srgbClr val="FFFF6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982" name="Freeform 30"/>
          <p:cNvSpPr>
            <a:spLocks/>
          </p:cNvSpPr>
          <p:nvPr/>
        </p:nvSpPr>
        <p:spPr bwMode="auto">
          <a:xfrm>
            <a:off x="3505200" y="4086225"/>
            <a:ext cx="269875" cy="1352550"/>
          </a:xfrm>
          <a:custGeom>
            <a:avLst/>
            <a:gdLst/>
            <a:ahLst/>
            <a:cxnLst>
              <a:cxn ang="0">
                <a:pos x="118" y="850"/>
              </a:cxn>
              <a:cxn ang="0">
                <a:pos x="28" y="852"/>
              </a:cxn>
              <a:cxn ang="0">
                <a:pos x="0" y="594"/>
              </a:cxn>
              <a:cxn ang="0">
                <a:pos x="64" y="4"/>
              </a:cxn>
              <a:cxn ang="0">
                <a:pos x="144" y="0"/>
              </a:cxn>
              <a:cxn ang="0">
                <a:pos x="170" y="452"/>
              </a:cxn>
              <a:cxn ang="0">
                <a:pos x="118" y="850"/>
              </a:cxn>
            </a:cxnLst>
            <a:rect l="0" t="0" r="r" b="b"/>
            <a:pathLst>
              <a:path w="170" h="852">
                <a:moveTo>
                  <a:pt x="118" y="850"/>
                </a:moveTo>
                <a:lnTo>
                  <a:pt x="28" y="852"/>
                </a:lnTo>
                <a:lnTo>
                  <a:pt x="0" y="594"/>
                </a:lnTo>
                <a:lnTo>
                  <a:pt x="64" y="4"/>
                </a:lnTo>
                <a:lnTo>
                  <a:pt x="144" y="0"/>
                </a:lnTo>
                <a:lnTo>
                  <a:pt x="170" y="452"/>
                </a:lnTo>
                <a:lnTo>
                  <a:pt x="118" y="850"/>
                </a:lnTo>
                <a:close/>
              </a:path>
            </a:pathLst>
          </a:custGeom>
          <a:noFill/>
          <a:ln w="28575" cmpd="sng">
            <a:solidFill>
              <a:srgbClr val="FFFF6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983" name="Freeform 31"/>
          <p:cNvSpPr>
            <a:spLocks/>
          </p:cNvSpPr>
          <p:nvPr/>
        </p:nvSpPr>
        <p:spPr bwMode="auto">
          <a:xfrm>
            <a:off x="2203450" y="4572000"/>
            <a:ext cx="787400" cy="815975"/>
          </a:xfrm>
          <a:custGeom>
            <a:avLst/>
            <a:gdLst/>
            <a:ahLst/>
            <a:cxnLst>
              <a:cxn ang="0">
                <a:pos x="390" y="514"/>
              </a:cxn>
              <a:cxn ang="0">
                <a:pos x="0" y="460"/>
              </a:cxn>
              <a:cxn ang="0">
                <a:pos x="138" y="0"/>
              </a:cxn>
              <a:cxn ang="0">
                <a:pos x="496" y="54"/>
              </a:cxn>
              <a:cxn ang="0">
                <a:pos x="390" y="514"/>
              </a:cxn>
            </a:cxnLst>
            <a:rect l="0" t="0" r="r" b="b"/>
            <a:pathLst>
              <a:path w="496" h="514">
                <a:moveTo>
                  <a:pt x="390" y="514"/>
                </a:moveTo>
                <a:lnTo>
                  <a:pt x="0" y="460"/>
                </a:lnTo>
                <a:lnTo>
                  <a:pt x="138" y="0"/>
                </a:lnTo>
                <a:lnTo>
                  <a:pt x="496" y="54"/>
                </a:lnTo>
                <a:lnTo>
                  <a:pt x="390" y="514"/>
                </a:lnTo>
                <a:close/>
              </a:path>
            </a:pathLst>
          </a:custGeom>
          <a:noFill/>
          <a:ln w="28575" cmpd="sng">
            <a:solidFill>
              <a:srgbClr val="FFFF66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1984" name="Freeform 32"/>
          <p:cNvSpPr>
            <a:spLocks/>
          </p:cNvSpPr>
          <p:nvPr/>
        </p:nvSpPr>
        <p:spPr bwMode="auto">
          <a:xfrm flipV="1">
            <a:off x="1417638" y="3413125"/>
            <a:ext cx="2049462" cy="900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2" y="303"/>
              </a:cxn>
            </a:cxnLst>
            <a:rect l="0" t="0" r="r" b="b"/>
            <a:pathLst>
              <a:path w="732" h="303">
                <a:moveTo>
                  <a:pt x="0" y="0"/>
                </a:moveTo>
                <a:lnTo>
                  <a:pt x="732" y="30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85" name="Line 33"/>
          <p:cNvSpPr>
            <a:spLocks noChangeShapeType="1"/>
          </p:cNvSpPr>
          <p:nvPr/>
        </p:nvSpPr>
        <p:spPr bwMode="auto">
          <a:xfrm flipH="1" flipV="1">
            <a:off x="3375025" y="3865563"/>
            <a:ext cx="3803650" cy="10207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86" name="Line 34"/>
          <p:cNvSpPr>
            <a:spLocks noChangeShapeType="1"/>
          </p:cNvSpPr>
          <p:nvPr/>
        </p:nvSpPr>
        <p:spPr bwMode="auto">
          <a:xfrm flipH="1" flipV="1">
            <a:off x="3421063" y="3876675"/>
            <a:ext cx="3781425" cy="101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87" name="Line 35"/>
          <p:cNvSpPr>
            <a:spLocks noChangeShapeType="1"/>
          </p:cNvSpPr>
          <p:nvPr/>
        </p:nvSpPr>
        <p:spPr bwMode="auto">
          <a:xfrm flipV="1">
            <a:off x="1597025" y="5227638"/>
            <a:ext cx="1952625" cy="9493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88" name="Line 36"/>
          <p:cNvSpPr>
            <a:spLocks noChangeShapeType="1"/>
          </p:cNvSpPr>
          <p:nvPr/>
        </p:nvSpPr>
        <p:spPr bwMode="auto">
          <a:xfrm flipV="1">
            <a:off x="1754188" y="5248275"/>
            <a:ext cx="1751012" cy="868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81989" name="Freeform 37"/>
          <p:cNvSpPr>
            <a:spLocks/>
          </p:cNvSpPr>
          <p:nvPr/>
        </p:nvSpPr>
        <p:spPr bwMode="auto">
          <a:xfrm>
            <a:off x="1395413" y="5227638"/>
            <a:ext cx="825500" cy="115887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607" y="0"/>
              </a:cxn>
            </a:cxnLst>
            <a:rect l="0" t="0" r="r" b="b"/>
            <a:pathLst>
              <a:path w="607" h="73">
                <a:moveTo>
                  <a:pt x="0" y="73"/>
                </a:moveTo>
                <a:lnTo>
                  <a:pt x="607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29412" cy="1219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Cockpit Displays </a:t>
            </a:r>
            <a:br>
              <a:rPr lang="en-US" dirty="0"/>
            </a:br>
            <a:r>
              <a:rPr lang="en-US" dirty="0"/>
              <a:t>Configurable Display Concept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456FB-8350-4ECD-B934-CD26F31B1241}" type="slidenum">
              <a:rPr lang="en-US"/>
              <a:pPr/>
              <a:t>8</a:t>
            </a:fld>
            <a:endParaRPr lang="en-US"/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55763"/>
            <a:ext cx="8572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2196" name="Picture 4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200" y="2882900"/>
            <a:ext cx="1155700" cy="1201738"/>
          </a:xfrm>
          <a:prstGeom prst="rect">
            <a:avLst/>
          </a:prstGeom>
          <a:noFill/>
        </p:spPr>
      </p:pic>
      <p:pic>
        <p:nvPicPr>
          <p:cNvPr id="392197" name="Picture 5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0300" y="2882900"/>
            <a:ext cx="1155700" cy="1201738"/>
          </a:xfrm>
          <a:prstGeom prst="rect">
            <a:avLst/>
          </a:prstGeom>
          <a:noFill/>
        </p:spPr>
      </p:pic>
      <p:pic>
        <p:nvPicPr>
          <p:cNvPr id="392198" name="Picture 6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7200" y="2882900"/>
            <a:ext cx="1155700" cy="1201738"/>
          </a:xfrm>
          <a:prstGeom prst="rect">
            <a:avLst/>
          </a:prstGeom>
          <a:noFill/>
        </p:spPr>
      </p:pic>
      <p:pic>
        <p:nvPicPr>
          <p:cNvPr id="392199" name="Picture 7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8700" y="2882900"/>
            <a:ext cx="1155700" cy="1201738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7863" y="2033588"/>
            <a:ext cx="7812087" cy="3152775"/>
            <a:chOff x="427" y="1281"/>
            <a:chExt cx="4921" cy="1986"/>
          </a:xfrm>
        </p:grpSpPr>
        <p:sp>
          <p:nvSpPr>
            <p:cNvPr id="392201" name="Rectangle 9"/>
            <p:cNvSpPr>
              <a:spLocks noChangeArrowheads="1"/>
            </p:cNvSpPr>
            <p:nvPr/>
          </p:nvSpPr>
          <p:spPr bwMode="auto">
            <a:xfrm>
              <a:off x="435" y="1281"/>
              <a:ext cx="2452" cy="197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92202" name="Rectangle 10"/>
            <p:cNvSpPr>
              <a:spLocks noChangeArrowheads="1"/>
            </p:cNvSpPr>
            <p:nvPr/>
          </p:nvSpPr>
          <p:spPr bwMode="auto">
            <a:xfrm>
              <a:off x="2894" y="1281"/>
              <a:ext cx="2442" cy="197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92203" name="Line 11"/>
            <p:cNvSpPr>
              <a:spLocks noChangeShapeType="1"/>
            </p:cNvSpPr>
            <p:nvPr/>
          </p:nvSpPr>
          <p:spPr bwMode="auto">
            <a:xfrm>
              <a:off x="427" y="1531"/>
              <a:ext cx="492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92204" name="Line 12"/>
            <p:cNvSpPr>
              <a:spLocks noChangeShapeType="1"/>
            </p:cNvSpPr>
            <p:nvPr/>
          </p:nvSpPr>
          <p:spPr bwMode="auto">
            <a:xfrm>
              <a:off x="427" y="2771"/>
              <a:ext cx="126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92205" name="Line 13"/>
            <p:cNvSpPr>
              <a:spLocks noChangeShapeType="1"/>
            </p:cNvSpPr>
            <p:nvPr/>
          </p:nvSpPr>
          <p:spPr bwMode="auto">
            <a:xfrm flipH="1" flipV="1">
              <a:off x="1677" y="1547"/>
              <a:ext cx="0" cy="17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92206" name="Line 14"/>
            <p:cNvSpPr>
              <a:spLocks noChangeShapeType="1"/>
            </p:cNvSpPr>
            <p:nvPr/>
          </p:nvSpPr>
          <p:spPr bwMode="auto">
            <a:xfrm flipH="1" flipV="1">
              <a:off x="4098" y="1539"/>
              <a:ext cx="0" cy="12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92207" name="Line 15"/>
            <p:cNvSpPr>
              <a:spLocks noChangeShapeType="1"/>
            </p:cNvSpPr>
            <p:nvPr/>
          </p:nvSpPr>
          <p:spPr bwMode="auto">
            <a:xfrm>
              <a:off x="1102" y="2771"/>
              <a:ext cx="0" cy="4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208" name="Line 16"/>
            <p:cNvSpPr>
              <a:spLocks noChangeShapeType="1"/>
            </p:cNvSpPr>
            <p:nvPr/>
          </p:nvSpPr>
          <p:spPr bwMode="auto">
            <a:xfrm>
              <a:off x="2280" y="2758"/>
              <a:ext cx="0" cy="4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209" name="Line 17"/>
            <p:cNvSpPr>
              <a:spLocks noChangeShapeType="1"/>
            </p:cNvSpPr>
            <p:nvPr/>
          </p:nvSpPr>
          <p:spPr bwMode="auto">
            <a:xfrm>
              <a:off x="3492" y="2760"/>
              <a:ext cx="0" cy="4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210" name="Line 18"/>
            <p:cNvSpPr>
              <a:spLocks noChangeShapeType="1"/>
            </p:cNvSpPr>
            <p:nvPr/>
          </p:nvSpPr>
          <p:spPr bwMode="auto">
            <a:xfrm>
              <a:off x="4098" y="2771"/>
              <a:ext cx="0" cy="4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211" name="Line 19"/>
            <p:cNvSpPr>
              <a:spLocks noChangeShapeType="1"/>
            </p:cNvSpPr>
            <p:nvPr/>
          </p:nvSpPr>
          <p:spPr bwMode="auto">
            <a:xfrm>
              <a:off x="4762" y="2768"/>
              <a:ext cx="0" cy="4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212" name="Line 20"/>
            <p:cNvSpPr>
              <a:spLocks noChangeShapeType="1"/>
            </p:cNvSpPr>
            <p:nvPr/>
          </p:nvSpPr>
          <p:spPr bwMode="auto">
            <a:xfrm>
              <a:off x="1690" y="2774"/>
              <a:ext cx="365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29412" cy="1219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/>
              <a:t>Cockpit Displays </a:t>
            </a:r>
            <a:br>
              <a:rPr lang="en-US" dirty="0"/>
            </a:br>
            <a:r>
              <a:rPr lang="en-US" dirty="0"/>
              <a:t>Configurable Display Concept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99B1-CC29-4DF9-B935-ED69CDD208A3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" y="2978150"/>
            <a:ext cx="9031288" cy="3609975"/>
            <a:chOff x="30" y="1758"/>
            <a:chExt cx="5689" cy="2274"/>
          </a:xfrm>
        </p:grpSpPr>
        <p:pic>
          <p:nvPicPr>
            <p:cNvPr id="394243" name="Picture 3" descr="fullts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0" y="1758"/>
              <a:ext cx="2849" cy="227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94244" name="Picture 4" descr="TFLIR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" y="1758"/>
              <a:ext cx="2843" cy="227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319088" y="1447800"/>
            <a:ext cx="7356475" cy="117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2200" dirty="0">
                <a:latin typeface="Verdana" pitchFamily="34" charset="0"/>
              </a:rPr>
              <a:t>Portal control</a:t>
            </a:r>
          </a:p>
          <a:p>
            <a:pPr marL="342900" indent="-342900">
              <a:lnSpc>
                <a:spcPct val="90000"/>
              </a:lnSpc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2200" dirty="0">
                <a:latin typeface="Verdana" pitchFamily="34" charset="0"/>
              </a:rPr>
              <a:t>Pilot configurable</a:t>
            </a:r>
          </a:p>
          <a:p>
            <a:pPr marL="342900" indent="-342900">
              <a:lnSpc>
                <a:spcPct val="90000"/>
              </a:lnSpc>
              <a:spcAft>
                <a:spcPct val="250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2200" dirty="0">
                <a:latin typeface="Verdana" pitchFamily="34" charset="0"/>
              </a:rPr>
              <a:t>Master Modes</a:t>
            </a:r>
          </a:p>
        </p:txBody>
      </p:sp>
      <p:graphicFrame>
        <p:nvGraphicFramePr>
          <p:cNvPr id="394246" name="Object 6"/>
          <p:cNvGraphicFramePr>
            <a:graphicFrameLocks noChangeAspect="1"/>
          </p:cNvGraphicFramePr>
          <p:nvPr/>
        </p:nvGraphicFramePr>
        <p:xfrm>
          <a:off x="69850" y="2978150"/>
          <a:ext cx="45212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6001588" imgH="4800000" progId="">
                  <p:embed/>
                </p:oleObj>
              </mc:Choice>
              <mc:Fallback>
                <p:oleObj name="Photo Editor Photo" r:id="rId5" imgW="6001588" imgH="48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2978150"/>
                        <a:ext cx="452120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7" name="Object 7"/>
          <p:cNvGraphicFramePr>
            <a:graphicFrameLocks noChangeAspect="1"/>
          </p:cNvGraphicFramePr>
          <p:nvPr/>
        </p:nvGraphicFramePr>
        <p:xfrm>
          <a:off x="76200" y="2982913"/>
          <a:ext cx="4514850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6001588" imgH="4800000" progId="">
                  <p:embed/>
                </p:oleObj>
              </mc:Choice>
              <mc:Fallback>
                <p:oleObj name="Photo Editor Photo" r:id="rId7" imgW="6001588" imgH="4800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982913"/>
                        <a:ext cx="4514850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0425" y="6124575"/>
            <a:ext cx="609600" cy="609600"/>
            <a:chOff x="1972" y="951"/>
            <a:chExt cx="384" cy="384"/>
          </a:xfrm>
        </p:grpSpPr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2149" y="951"/>
              <a:ext cx="0" cy="384"/>
            </a:xfrm>
            <a:prstGeom prst="line">
              <a:avLst/>
            </a:prstGeom>
            <a:noFill/>
            <a:ln w="38100">
              <a:solidFill>
                <a:srgbClr val="D25028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rot="-5400000">
              <a:off x="2164" y="939"/>
              <a:ext cx="0" cy="384"/>
            </a:xfrm>
            <a:prstGeom prst="line">
              <a:avLst/>
            </a:prstGeom>
            <a:noFill/>
            <a:ln w="38100">
              <a:solidFill>
                <a:srgbClr val="D25028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54488" y="6191250"/>
            <a:ext cx="609600" cy="609600"/>
            <a:chOff x="1972" y="951"/>
            <a:chExt cx="384" cy="384"/>
          </a:xfrm>
        </p:grpSpPr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>
              <a:off x="2149" y="951"/>
              <a:ext cx="0" cy="384"/>
            </a:xfrm>
            <a:prstGeom prst="line">
              <a:avLst/>
            </a:prstGeom>
            <a:noFill/>
            <a:ln w="38100">
              <a:solidFill>
                <a:srgbClr val="D25028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 rot="-5400000">
              <a:off x="2164" y="939"/>
              <a:ext cx="0" cy="384"/>
            </a:xfrm>
            <a:prstGeom prst="line">
              <a:avLst/>
            </a:prstGeom>
            <a:noFill/>
            <a:ln w="38100">
              <a:solidFill>
                <a:srgbClr val="D25028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4613" y="2976563"/>
            <a:ext cx="9031287" cy="3609975"/>
            <a:chOff x="30" y="1758"/>
            <a:chExt cx="5689" cy="2274"/>
          </a:xfrm>
        </p:grpSpPr>
        <p:pic>
          <p:nvPicPr>
            <p:cNvPr id="394255" name="Picture 15" descr="fullts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0" y="1758"/>
              <a:ext cx="2849" cy="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4256" name="Picture 16" descr="TFLIR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" y="1758"/>
              <a:ext cx="2843" cy="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5" grpId="0" build="p"/>
    </p:bldLst>
  </p:timing>
</p:sld>
</file>

<file path=ppt/theme/theme1.xml><?xml version="1.0" encoding="utf-8"?>
<a:theme xmlns:a="http://schemas.openxmlformats.org/drawingml/2006/main" name="PACAF Presentation Template">
  <a:themeElements>
    <a:clrScheme name="PACAF Presentation 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ACAF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CAF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AF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AF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AF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AF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AF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AF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AF Presentation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42EF6EC123A4A94C6C864512EBE3A" ma:contentTypeVersion="0" ma:contentTypeDescription="Create a new document." ma:contentTypeScope="" ma:versionID="5e0e9e77a5e6ec12c2676b308c3c4a8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4F71681-6E07-40AB-B4DE-D3A789964F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0B721A-E11C-472A-BC62-FE9AB40CD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CCEC5B0-0D87-47BB-9F18-2A11405DE2D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19581</TotalTime>
  <Words>1623</Words>
  <Application>Microsoft Office PowerPoint</Application>
  <PresentationFormat>Letter Paper (8.5x11 in)</PresentationFormat>
  <Paragraphs>482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Arial Narrow</vt:lpstr>
      <vt:lpstr>Century Schoolbook</vt:lpstr>
      <vt:lpstr>Microsoft Sans Serif</vt:lpstr>
      <vt:lpstr>Monotype Sorts</vt:lpstr>
      <vt:lpstr>Symbol</vt:lpstr>
      <vt:lpstr>Times New Roman</vt:lpstr>
      <vt:lpstr>Verdana</vt:lpstr>
      <vt:lpstr>Webdings</vt:lpstr>
      <vt:lpstr>Wingdings</vt:lpstr>
      <vt:lpstr>ヒラギノ角ゴ Pro W3</vt:lpstr>
      <vt:lpstr>PACAF Presentation Template</vt:lpstr>
      <vt:lpstr>CorelDRAW!</vt:lpstr>
      <vt:lpstr>Photo Editor Photo</vt:lpstr>
      <vt:lpstr>Document</vt:lpstr>
      <vt:lpstr>Bitmap Image</vt:lpstr>
      <vt:lpstr>F-35 Capabilities Slides: Unclassified </vt:lpstr>
      <vt:lpstr>Overview</vt:lpstr>
      <vt:lpstr>F-35 Multi-role Strike Fighter</vt:lpstr>
      <vt:lpstr>Variant Comparison</vt:lpstr>
      <vt:lpstr>LO Design</vt:lpstr>
      <vt:lpstr>Cockpit Overview Comparison</vt:lpstr>
      <vt:lpstr>Cockpit Overview F-35 Layout</vt:lpstr>
      <vt:lpstr>Cockpit Displays  Configurable Display Concept</vt:lpstr>
      <vt:lpstr>Cockpit Displays  Configurable Display Concept</vt:lpstr>
      <vt:lpstr>Cockpit Displays  Virtual Data Entry Device (vDED)</vt:lpstr>
      <vt:lpstr>PowerPoint Presentation</vt:lpstr>
      <vt:lpstr>PowerPoint Presentation</vt:lpstr>
      <vt:lpstr>Throttle Grip</vt:lpstr>
      <vt:lpstr>Helmet Mounted Display (HMD) Symbology</vt:lpstr>
      <vt:lpstr>APG-81 Radar Advanced Electronically Scanned Array</vt:lpstr>
      <vt:lpstr>SAR Maps</vt:lpstr>
      <vt:lpstr>Integrated Avionics Suite</vt:lpstr>
      <vt:lpstr>PowerPoint Presentation</vt:lpstr>
      <vt:lpstr>Distributed Aperture System</vt:lpstr>
      <vt:lpstr>Capabilities DAS Missile Warning Symbology</vt:lpstr>
      <vt:lpstr>Electro-Optical Targeting System (EOTS) Capabilities</vt:lpstr>
      <vt:lpstr>Electro-Optical Targeting System (EOTS) Sensor Location</vt:lpstr>
      <vt:lpstr>PowerPoint Presentation</vt:lpstr>
      <vt:lpstr>CTOL Weapons Carriage Requirements</vt:lpstr>
      <vt:lpstr>Weapons Bays Airframe Orientation</vt:lpstr>
      <vt:lpstr>Components Doors</vt:lpstr>
      <vt:lpstr>Components Doors</vt:lpstr>
      <vt:lpstr>PowerPoint Presentation</vt:lpstr>
      <vt:lpstr>PowerPoint Presentation</vt:lpstr>
      <vt:lpstr>Gun System Components &amp; Operation</vt:lpstr>
      <vt:lpstr>OCA/DCA</vt:lpstr>
      <vt:lpstr>PowerPoint Presentation</vt:lpstr>
    </vt:vector>
  </TitlesOfParts>
  <Company>Joint Strike Fighter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WARFIGHTER GROUP</dc:title>
  <dc:creator>arnold.baldoza</dc:creator>
  <cp:lastModifiedBy>DICKINSON, SHAUN M Capt USAF PACAF 356 FS/ACC (Moby)</cp:lastModifiedBy>
  <cp:revision>243</cp:revision>
  <cp:lastPrinted>2014-12-05T15:08:18Z</cp:lastPrinted>
  <dcterms:created xsi:type="dcterms:W3CDTF">2004-05-28T14:55:18Z</dcterms:created>
  <dcterms:modified xsi:type="dcterms:W3CDTF">2024-03-14T04:47:24Z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0x010100B5842EF6EC123A4A94C6C864512EBE3A</vt:lpwstr>
  </property>
</Properties>
</file>